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87" r:id="rId3"/>
    <p:sldId id="390" r:id="rId4"/>
    <p:sldId id="388" r:id="rId5"/>
    <p:sldId id="389" r:id="rId6"/>
    <p:sldId id="358" r:id="rId7"/>
    <p:sldId id="369" r:id="rId8"/>
    <p:sldId id="368" r:id="rId9"/>
    <p:sldId id="370" r:id="rId10"/>
    <p:sldId id="371" r:id="rId11"/>
    <p:sldId id="375" r:id="rId12"/>
    <p:sldId id="377" r:id="rId13"/>
    <p:sldId id="378" r:id="rId14"/>
    <p:sldId id="376" r:id="rId15"/>
    <p:sldId id="372" r:id="rId16"/>
    <p:sldId id="356" r:id="rId17"/>
    <p:sldId id="382" r:id="rId18"/>
    <p:sldId id="360" r:id="rId19"/>
    <p:sldId id="359" r:id="rId20"/>
    <p:sldId id="357" r:id="rId21"/>
    <p:sldId id="373" r:id="rId22"/>
    <p:sldId id="374" r:id="rId23"/>
    <p:sldId id="362" r:id="rId24"/>
    <p:sldId id="363" r:id="rId25"/>
    <p:sldId id="379" r:id="rId26"/>
    <p:sldId id="381" r:id="rId27"/>
    <p:sldId id="364" r:id="rId28"/>
    <p:sldId id="380" r:id="rId29"/>
    <p:sldId id="383" r:id="rId30"/>
    <p:sldId id="365" r:id="rId31"/>
    <p:sldId id="3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Adult Care Providers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Medicine</c:v>
                </c:pt>
                <c:pt idx="1">
                  <c:v>Internal Medicine</c:v>
                </c:pt>
                <c:pt idx="2">
                  <c:v>ObGyn</c:v>
                </c:pt>
                <c:pt idx="3">
                  <c:v>Other Specialities</c:v>
                </c:pt>
                <c:pt idx="4">
                  <c:v>Pharmacy</c:v>
                </c:pt>
              </c:strCache>
            </c:strRef>
          </c:cat>
          <c:val>
            <c:numRef>
              <c:f>Sheet1!$B$2:$B$6</c:f>
              <c:numCache>
                <c:formatCode>General</c:formatCode>
                <c:ptCount val="5"/>
                <c:pt idx="0">
                  <c:v>95</c:v>
                </c:pt>
                <c:pt idx="1">
                  <c:v>97</c:v>
                </c:pt>
                <c:pt idx="2">
                  <c:v>84</c:v>
                </c:pt>
                <c:pt idx="3">
                  <c:v>67</c:v>
                </c:pt>
                <c:pt idx="4">
                  <c:v>68</c:v>
                </c:pt>
              </c:numCache>
            </c:numRef>
          </c:val>
          <c:extLst>
            <c:ext xmlns:c16="http://schemas.microsoft.com/office/drawing/2014/chart" uri="{C3380CC4-5D6E-409C-BE32-E72D297353CC}">
              <c16:uniqueId val="{00000000-E3A2-4BEC-A32F-FC5BD680F98D}"/>
            </c:ext>
          </c:extLst>
        </c:ser>
        <c:ser>
          <c:idx val="1"/>
          <c:order val="1"/>
          <c:tx>
            <c:strRef>
              <c:f>Sheet1!$C$1</c:f>
              <c:strCache>
                <c:ptCount val="1"/>
                <c:pt idx="0">
                  <c:v>General Adult Population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Medicine</c:v>
                </c:pt>
                <c:pt idx="1">
                  <c:v>Internal Medicine</c:v>
                </c:pt>
                <c:pt idx="2">
                  <c:v>ObGyn</c:v>
                </c:pt>
                <c:pt idx="3">
                  <c:v>Other Specialities</c:v>
                </c:pt>
                <c:pt idx="4">
                  <c:v>Pharmacy</c:v>
                </c:pt>
              </c:strCache>
            </c:strRef>
          </c:cat>
          <c:val>
            <c:numRef>
              <c:f>Sheet1!$C$2:$C$6</c:f>
              <c:numCache>
                <c:formatCode>General</c:formatCode>
                <c:ptCount val="5"/>
                <c:pt idx="0">
                  <c:v>45</c:v>
                </c:pt>
                <c:pt idx="1">
                  <c:v>53</c:v>
                </c:pt>
                <c:pt idx="2">
                  <c:v>30</c:v>
                </c:pt>
                <c:pt idx="3">
                  <c:v>29</c:v>
                </c:pt>
                <c:pt idx="4">
                  <c:v>9</c:v>
                </c:pt>
              </c:numCache>
            </c:numRef>
          </c:val>
          <c:extLst>
            <c:ext xmlns:c16="http://schemas.microsoft.com/office/drawing/2014/chart" uri="{C3380CC4-5D6E-409C-BE32-E72D297353CC}">
              <c16:uniqueId val="{00000001-E3A2-4BEC-A32F-FC5BD680F98D}"/>
            </c:ext>
          </c:extLst>
        </c:ser>
        <c:dLbls>
          <c:dLblPos val="outEnd"/>
          <c:showLegendKey val="0"/>
          <c:showVal val="1"/>
          <c:showCatName val="0"/>
          <c:showSerName val="0"/>
          <c:showPercent val="0"/>
          <c:showBubbleSize val="0"/>
        </c:dLbls>
        <c:gapWidth val="219"/>
        <c:overlap val="-27"/>
        <c:axId val="33708288"/>
        <c:axId val="33726848"/>
      </c:barChart>
      <c:catAx>
        <c:axId val="33708288"/>
        <c:scaling>
          <c:orientation val="minMax"/>
        </c:scaling>
        <c:delete val="0"/>
        <c:axPos val="b"/>
        <c:title>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726848"/>
        <c:crosses val="autoZero"/>
        <c:auto val="1"/>
        <c:lblAlgn val="ctr"/>
        <c:lblOffset val="100"/>
        <c:noMultiLvlLbl val="0"/>
      </c:catAx>
      <c:valAx>
        <c:axId val="3372684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itle>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708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547759-5204-4E72-BBE4-A29A488C2D4C}" type="datetimeFigureOut">
              <a:rPr lang="en-US" smtClean="0"/>
              <a:t>9/19/2017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86586-E72F-41E2-8356-AB9A9FF31235}" type="slidenum">
              <a:rPr lang="en-US" smtClean="0"/>
              <a:t>‹#›</a:t>
            </a:fld>
            <a:endParaRPr lang="en-US" dirty="0"/>
          </a:p>
        </p:txBody>
      </p:sp>
    </p:spTree>
    <p:extLst>
      <p:ext uri="{BB962C8B-B14F-4D97-AF65-F5344CB8AC3E}">
        <p14:creationId xmlns:p14="http://schemas.microsoft.com/office/powerpoint/2010/main" val="158006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3657600" y="152401"/>
            <a:ext cx="1828800" cy="2286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452256"/>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5B034F-E1A1-45D8-82C4-4162305B812C}" type="slidenum">
              <a:rPr lang="en-US" smtClean="0"/>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3800" y="228599"/>
            <a:ext cx="1676400" cy="2122025"/>
          </a:xfrm>
          <a:prstGeom prst="rect">
            <a:avLst/>
          </a:prstGeom>
        </p:spPr>
      </p:pic>
    </p:spTree>
    <p:extLst>
      <p:ext uri="{BB962C8B-B14F-4D97-AF65-F5344CB8AC3E}">
        <p14:creationId xmlns:p14="http://schemas.microsoft.com/office/powerpoint/2010/main" val="232382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5B034F-E1A1-45D8-82C4-4162305B812C}" type="slidenum">
              <a:rPr lang="en-US" smtClean="0"/>
              <a:t>‹#›</a:t>
            </a:fld>
            <a:endParaRPr lang="en-US" dirty="0"/>
          </a:p>
        </p:txBody>
      </p:sp>
    </p:spTree>
    <p:extLst>
      <p:ext uri="{BB962C8B-B14F-4D97-AF65-F5344CB8AC3E}">
        <p14:creationId xmlns:p14="http://schemas.microsoft.com/office/powerpoint/2010/main" val="806535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5B034F-E1A1-45D8-82C4-4162305B812C}" type="slidenum">
              <a:rPr lang="en-US" smtClean="0"/>
              <a:t>‹#›</a:t>
            </a:fld>
            <a:endParaRPr lang="en-US" dirty="0"/>
          </a:p>
        </p:txBody>
      </p:sp>
    </p:spTree>
    <p:extLst>
      <p:ext uri="{BB962C8B-B14F-4D97-AF65-F5344CB8AC3E}">
        <p14:creationId xmlns:p14="http://schemas.microsoft.com/office/powerpoint/2010/main" val="2122102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76200" y="76200"/>
            <a:ext cx="1143000" cy="2590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371600" y="381000"/>
            <a:ext cx="7543800" cy="1143000"/>
          </a:xfrm>
        </p:spPr>
        <p:txBody>
          <a:bodyPr>
            <a:noAutofit/>
          </a:bodyPr>
          <a:lstStyle>
            <a:lvl1pPr>
              <a:defRPr sz="5400" b="1"/>
            </a:lvl1pPr>
          </a:lstStyle>
          <a:p>
            <a:r>
              <a:rPr lang="en-US" dirty="0"/>
              <a:t>Click to edit Master title style</a:t>
            </a:r>
          </a:p>
        </p:txBody>
      </p:sp>
      <p:sp>
        <p:nvSpPr>
          <p:cNvPr id="3" name="Content Placeholder 2"/>
          <p:cNvSpPr>
            <a:spLocks noGrp="1"/>
          </p:cNvSpPr>
          <p:nvPr>
            <p:ph idx="1"/>
          </p:nvPr>
        </p:nvSpPr>
        <p:spPr>
          <a:xfrm>
            <a:off x="1600200" y="2133600"/>
            <a:ext cx="7162800" cy="3611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5B034F-E1A1-45D8-82C4-4162305B812C}"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75651"/>
            <a:ext cx="990600" cy="2415149"/>
          </a:xfrm>
          <a:prstGeom prst="rect">
            <a:avLst/>
          </a:prstGeom>
        </p:spPr>
      </p:pic>
    </p:spTree>
    <p:extLst>
      <p:ext uri="{BB962C8B-B14F-4D97-AF65-F5344CB8AC3E}">
        <p14:creationId xmlns:p14="http://schemas.microsoft.com/office/powerpoint/2010/main" val="351768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5B034F-E1A1-45D8-82C4-4162305B812C}"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9467" y="17318"/>
            <a:ext cx="908778" cy="2286000"/>
          </a:xfrm>
          <a:prstGeom prst="rect">
            <a:avLst/>
          </a:prstGeom>
        </p:spPr>
      </p:pic>
    </p:spTree>
    <p:extLst>
      <p:ext uri="{BB962C8B-B14F-4D97-AF65-F5344CB8AC3E}">
        <p14:creationId xmlns:p14="http://schemas.microsoft.com/office/powerpoint/2010/main" val="217098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5B034F-E1A1-45D8-82C4-4162305B812C}"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9467" y="17318"/>
            <a:ext cx="908778" cy="2286000"/>
          </a:xfrm>
          <a:prstGeom prst="rect">
            <a:avLst/>
          </a:prstGeom>
        </p:spPr>
      </p:pic>
    </p:spTree>
    <p:extLst>
      <p:ext uri="{BB962C8B-B14F-4D97-AF65-F5344CB8AC3E}">
        <p14:creationId xmlns:p14="http://schemas.microsoft.com/office/powerpoint/2010/main" val="4190428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5B034F-E1A1-45D8-82C4-4162305B812C}"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9467" y="17318"/>
            <a:ext cx="908778" cy="2286000"/>
          </a:xfrm>
          <a:prstGeom prst="rect">
            <a:avLst/>
          </a:prstGeom>
        </p:spPr>
      </p:pic>
    </p:spTree>
    <p:extLst>
      <p:ext uri="{BB962C8B-B14F-4D97-AF65-F5344CB8AC3E}">
        <p14:creationId xmlns:p14="http://schemas.microsoft.com/office/powerpoint/2010/main" val="168899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p:nvPr userDrawn="1"/>
        </p:nvSpPr>
        <p:spPr>
          <a:xfrm>
            <a:off x="76200" y="152400"/>
            <a:ext cx="1066800" cy="2438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70056" y="304800"/>
            <a:ext cx="769620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5B034F-E1A1-45D8-82C4-4162305B812C}"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167" y="228600"/>
            <a:ext cx="908778" cy="2286000"/>
          </a:xfrm>
          <a:prstGeom prst="rect">
            <a:avLst/>
          </a:prstGeom>
        </p:spPr>
      </p:pic>
    </p:spTree>
    <p:extLst>
      <p:ext uri="{BB962C8B-B14F-4D97-AF65-F5344CB8AC3E}">
        <p14:creationId xmlns:p14="http://schemas.microsoft.com/office/powerpoint/2010/main" val="212719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5B034F-E1A1-45D8-82C4-4162305B812C}"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9467" y="17318"/>
            <a:ext cx="908778" cy="2286000"/>
          </a:xfrm>
          <a:prstGeom prst="rect">
            <a:avLst/>
          </a:prstGeom>
        </p:spPr>
      </p:pic>
    </p:spTree>
    <p:extLst>
      <p:ext uri="{BB962C8B-B14F-4D97-AF65-F5344CB8AC3E}">
        <p14:creationId xmlns:p14="http://schemas.microsoft.com/office/powerpoint/2010/main" val="172955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5B034F-E1A1-45D8-82C4-4162305B812C}" type="slidenum">
              <a:rPr lang="en-US" smtClean="0"/>
              <a:t>‹#›</a:t>
            </a:fld>
            <a:endParaRPr lang="en-US" dirty="0"/>
          </a:p>
        </p:txBody>
      </p:sp>
    </p:spTree>
    <p:extLst>
      <p:ext uri="{BB962C8B-B14F-4D97-AF65-F5344CB8AC3E}">
        <p14:creationId xmlns:p14="http://schemas.microsoft.com/office/powerpoint/2010/main" val="418598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A5DA6-D8EE-4B7D-8149-975BED7B9626}" type="datetimeFigureOut">
              <a:rPr lang="en-US" smtClean="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5B034F-E1A1-45D8-82C4-4162305B812C}" type="slidenum">
              <a:rPr lang="en-US" smtClean="0"/>
              <a:t>‹#›</a:t>
            </a:fld>
            <a:endParaRPr lang="en-US" dirty="0"/>
          </a:p>
        </p:txBody>
      </p:sp>
    </p:spTree>
    <p:extLst>
      <p:ext uri="{BB962C8B-B14F-4D97-AF65-F5344CB8AC3E}">
        <p14:creationId xmlns:p14="http://schemas.microsoft.com/office/powerpoint/2010/main" val="3674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962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A5DA6-D8EE-4B7D-8149-975BED7B9626}" type="datetimeFigureOut">
              <a:rPr lang="en-US" smtClean="0"/>
              <a:t>9/19/2017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B034F-E1A1-45D8-82C4-4162305B812C}" type="slidenum">
              <a:rPr lang="en-US" smtClean="0"/>
              <a:t>‹#›</a:t>
            </a:fld>
            <a:endParaRPr lang="en-US" dirty="0"/>
          </a:p>
        </p:txBody>
      </p:sp>
    </p:spTree>
    <p:extLst>
      <p:ext uri="{BB962C8B-B14F-4D97-AF65-F5344CB8AC3E}">
        <p14:creationId xmlns:p14="http://schemas.microsoft.com/office/powerpoint/2010/main" val="4040200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Immunization Advocacy</a:t>
            </a:r>
          </a:p>
        </p:txBody>
      </p:sp>
      <p:sp>
        <p:nvSpPr>
          <p:cNvPr id="3" name="Subtitle 2"/>
          <p:cNvSpPr>
            <a:spLocks noGrp="1"/>
          </p:cNvSpPr>
          <p:nvPr>
            <p:ph type="subTitle" idx="1"/>
          </p:nvPr>
        </p:nvSpPr>
        <p:spPr>
          <a:xfrm>
            <a:off x="381000" y="3886200"/>
            <a:ext cx="8382000" cy="1752600"/>
          </a:xfrm>
        </p:spPr>
        <p:txBody>
          <a:bodyPr>
            <a:noAutofit/>
          </a:bodyPr>
          <a:lstStyle/>
          <a:p>
            <a:r>
              <a:rPr lang="en-US" sz="2800" dirty="0"/>
              <a:t>Stephan L. Foster, Pharm.D., FAPhA</a:t>
            </a:r>
          </a:p>
          <a:p>
            <a:r>
              <a:rPr lang="en-US" sz="2400" dirty="0"/>
              <a:t>Liaison Member, Advisory Committee on Immunization Practices</a:t>
            </a:r>
          </a:p>
          <a:p>
            <a:r>
              <a:rPr lang="en-US" sz="2400" dirty="0"/>
              <a:t>CAPT(Ret), U.S. Public Health Service</a:t>
            </a:r>
          </a:p>
          <a:p>
            <a:r>
              <a:rPr lang="en-US" sz="2400" dirty="0"/>
              <a:t>Professor (Ret), University of Tennessee College of Pharmacy</a:t>
            </a:r>
          </a:p>
        </p:txBody>
      </p:sp>
    </p:spTree>
    <p:extLst>
      <p:ext uri="{BB962C8B-B14F-4D97-AF65-F5344CB8AC3E}">
        <p14:creationId xmlns:p14="http://schemas.microsoft.com/office/powerpoint/2010/main" val="936442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Some Explanations Behind the Excuses</a:t>
            </a:r>
          </a:p>
        </p:txBody>
      </p:sp>
      <p:sp>
        <p:nvSpPr>
          <p:cNvPr id="4" name="Content Placeholder 3"/>
          <p:cNvSpPr>
            <a:spLocks noGrp="1"/>
          </p:cNvSpPr>
          <p:nvPr>
            <p:ph idx="1"/>
          </p:nvPr>
        </p:nvSpPr>
        <p:spPr/>
        <p:txBody>
          <a:bodyPr>
            <a:normAutofit fontScale="92500" lnSpcReduction="20000"/>
          </a:bodyPr>
          <a:lstStyle/>
          <a:p>
            <a:r>
              <a:rPr lang="en-US" sz="2400" dirty="0"/>
              <a:t>Perceived Risk</a:t>
            </a:r>
          </a:p>
          <a:p>
            <a:r>
              <a:rPr lang="en-US" sz="2400" dirty="0"/>
              <a:t>False Beliefs</a:t>
            </a:r>
          </a:p>
          <a:p>
            <a:r>
              <a:rPr lang="en-US" sz="2400" dirty="0"/>
              <a:t>Overwhelmed/Do not understand</a:t>
            </a:r>
          </a:p>
          <a:p>
            <a:r>
              <a:rPr lang="en-US" sz="2400" dirty="0"/>
              <a:t>Can control child’s susceptibility</a:t>
            </a:r>
          </a:p>
          <a:p>
            <a:r>
              <a:rPr lang="en-US" sz="2400" dirty="0"/>
              <a:t>Unreliable vaccine information and negative media</a:t>
            </a:r>
          </a:p>
          <a:p>
            <a:r>
              <a:rPr lang="en-US" sz="2400" dirty="0"/>
              <a:t>Prefer inactivity to negative outcomes</a:t>
            </a:r>
          </a:p>
          <a:p>
            <a:r>
              <a:rPr lang="en-US" sz="2400" dirty="0"/>
              <a:t>Herd Immunity</a:t>
            </a:r>
          </a:p>
          <a:p>
            <a:r>
              <a:rPr lang="en-US" sz="2400" dirty="0"/>
              <a:t>Alternate Medical Beliefs</a:t>
            </a:r>
          </a:p>
          <a:p>
            <a:r>
              <a:rPr lang="en-US" sz="2400" dirty="0"/>
              <a:t>Direct experience with adverse effects</a:t>
            </a:r>
          </a:p>
          <a:p>
            <a:r>
              <a:rPr lang="en-US" sz="2400" dirty="0"/>
              <a:t>Provider attitudes</a:t>
            </a:r>
          </a:p>
        </p:txBody>
      </p:sp>
    </p:spTree>
    <p:custDataLst>
      <p:tags r:id="rId1"/>
    </p:custDataLst>
    <p:extLst>
      <p:ext uri="{BB962C8B-B14F-4D97-AF65-F5344CB8AC3E}">
        <p14:creationId xmlns:p14="http://schemas.microsoft.com/office/powerpoint/2010/main" val="1420144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Predictors of Change</a:t>
            </a:r>
          </a:p>
        </p:txBody>
      </p:sp>
      <p:sp>
        <p:nvSpPr>
          <p:cNvPr id="6" name="Content Placeholder 5"/>
          <p:cNvSpPr>
            <a:spLocks noGrp="1"/>
          </p:cNvSpPr>
          <p:nvPr>
            <p:ph idx="1"/>
          </p:nvPr>
        </p:nvSpPr>
        <p:spPr>
          <a:xfrm>
            <a:off x="1600200" y="2667000"/>
            <a:ext cx="6477000" cy="2788920"/>
          </a:xfrm>
        </p:spPr>
        <p:txBody>
          <a:bodyPr/>
          <a:lstStyle/>
          <a:p>
            <a:r>
              <a:rPr lang="en-US" dirty="0"/>
              <a:t>Importance</a:t>
            </a:r>
          </a:p>
          <a:p>
            <a:r>
              <a:rPr lang="en-US" dirty="0"/>
              <a:t>Confidence in product</a:t>
            </a:r>
          </a:p>
          <a:p>
            <a:r>
              <a:rPr lang="en-US" dirty="0"/>
              <a:t>Rapport with provider</a:t>
            </a:r>
          </a:p>
        </p:txBody>
      </p:sp>
    </p:spTree>
    <p:custDataLst>
      <p:tags r:id="rId1"/>
    </p:custDataLst>
    <p:extLst>
      <p:ext uri="{BB962C8B-B14F-4D97-AF65-F5344CB8AC3E}">
        <p14:creationId xmlns:p14="http://schemas.microsoft.com/office/powerpoint/2010/main" val="2103594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71600" y="228600"/>
            <a:ext cx="7543800" cy="1143000"/>
          </a:xfrm>
        </p:spPr>
        <p:txBody>
          <a:bodyPr lIns="90488" tIns="44450" rIns="90488" bIns="44450" anchor="b"/>
          <a:lstStyle/>
          <a:p>
            <a:pPr eaLnBrk="1" hangingPunct="1">
              <a:defRPr/>
            </a:pPr>
            <a:r>
              <a:rPr lang="en-US" dirty="0"/>
              <a:t>Patient Centered Care</a:t>
            </a:r>
          </a:p>
        </p:txBody>
      </p:sp>
      <p:sp>
        <p:nvSpPr>
          <p:cNvPr id="10243" name="Rectangle 3"/>
          <p:cNvSpPr>
            <a:spLocks noGrp="1" noChangeArrowheads="1"/>
          </p:cNvSpPr>
          <p:nvPr>
            <p:ph type="body" idx="1"/>
          </p:nvPr>
        </p:nvSpPr>
        <p:spPr>
          <a:xfrm>
            <a:off x="1295400" y="1935480"/>
            <a:ext cx="7543800" cy="4770120"/>
          </a:xfrm>
          <a:noFill/>
        </p:spPr>
        <p:txBody>
          <a:bodyPr lIns="90488" tIns="44450" rIns="90488" bIns="44450"/>
          <a:lstStyle/>
          <a:p>
            <a:pPr marL="609600" indent="-609600" eaLnBrk="1" hangingPunct="1">
              <a:lnSpc>
                <a:spcPct val="90000"/>
              </a:lnSpc>
              <a:buFont typeface="Monotype Sorts" pitchFamily="2" charset="2"/>
              <a:buAutoNum type="arabicPeriod"/>
            </a:pPr>
            <a:r>
              <a:rPr lang="en-US" altLang="en-US" sz="2400" dirty="0"/>
              <a:t>Understand biomedical, social, and psychological factors relating to illness</a:t>
            </a:r>
          </a:p>
          <a:p>
            <a:pPr marL="609600" indent="-609600" eaLnBrk="1" hangingPunct="1">
              <a:lnSpc>
                <a:spcPct val="90000"/>
              </a:lnSpc>
              <a:buFont typeface="Monotype Sorts" pitchFamily="2" charset="2"/>
              <a:buAutoNum type="arabicPeriod"/>
            </a:pPr>
            <a:r>
              <a:rPr lang="en-US" altLang="en-US" sz="2400" dirty="0"/>
              <a:t>Perceive the patient as a person and they have the right to decide - Respect</a:t>
            </a:r>
          </a:p>
          <a:p>
            <a:pPr marL="609600" indent="-609600" eaLnBrk="1" hangingPunct="1">
              <a:lnSpc>
                <a:spcPct val="90000"/>
              </a:lnSpc>
              <a:buFont typeface="Monotype Sorts" pitchFamily="2" charset="2"/>
              <a:buAutoNum type="arabicPeriod"/>
            </a:pPr>
            <a:r>
              <a:rPr lang="en-US" altLang="en-US" sz="2400" dirty="0"/>
              <a:t>Individualized care</a:t>
            </a:r>
          </a:p>
          <a:p>
            <a:pPr marL="609600" indent="-609600" eaLnBrk="1" hangingPunct="1">
              <a:lnSpc>
                <a:spcPct val="90000"/>
              </a:lnSpc>
              <a:buFont typeface="Monotype Sorts" pitchFamily="2" charset="2"/>
              <a:buAutoNum type="arabicPeriod"/>
            </a:pPr>
            <a:r>
              <a:rPr lang="en-US" altLang="en-US" sz="2400" dirty="0"/>
              <a:t>Involve patients in decision making – shared decision</a:t>
            </a:r>
          </a:p>
          <a:p>
            <a:pPr marL="609600" indent="-609600" eaLnBrk="1" hangingPunct="1">
              <a:lnSpc>
                <a:spcPct val="90000"/>
              </a:lnSpc>
              <a:buFont typeface="Monotype Sorts" pitchFamily="2" charset="2"/>
              <a:buAutoNum type="arabicPeriod"/>
            </a:pPr>
            <a:r>
              <a:rPr lang="en-US" altLang="en-US" sz="2400" dirty="0"/>
              <a:t>Be aware of your own response and unintended behaviors</a:t>
            </a:r>
          </a:p>
          <a:p>
            <a:pPr marL="514350" indent="-514350">
              <a:buFont typeface="+mj-lt"/>
              <a:buAutoNum type="arabicPeriod"/>
            </a:pPr>
            <a:r>
              <a:rPr lang="en-US" sz="2400" dirty="0"/>
              <a:t>Show you care</a:t>
            </a:r>
          </a:p>
          <a:p>
            <a:pPr lvl="1"/>
            <a:r>
              <a:rPr lang="en-US" sz="2000" dirty="0"/>
              <a:t>“Patients do not care how much you know until they know how much you care”</a:t>
            </a:r>
          </a:p>
          <a:p>
            <a:pPr marL="609600" indent="-609600" eaLnBrk="1" hangingPunct="1">
              <a:lnSpc>
                <a:spcPct val="90000"/>
              </a:lnSpc>
              <a:buFont typeface="Monotype Sorts" pitchFamily="2" charset="2"/>
              <a:buAutoNum type="arabicPeriod"/>
            </a:pPr>
            <a:endParaRPr lang="en-US" altLang="en-US" sz="2400" dirty="0"/>
          </a:p>
        </p:txBody>
      </p:sp>
    </p:spTree>
    <p:extLst>
      <p:ext uri="{BB962C8B-B14F-4D97-AF65-F5344CB8AC3E}">
        <p14:creationId xmlns:p14="http://schemas.microsoft.com/office/powerpoint/2010/main" val="3452953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4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Motivational Interviewing</a:t>
            </a:r>
          </a:p>
        </p:txBody>
      </p:sp>
      <p:sp>
        <p:nvSpPr>
          <p:cNvPr id="3" name="Content Placeholder 2"/>
          <p:cNvSpPr>
            <a:spLocks noGrp="1"/>
          </p:cNvSpPr>
          <p:nvPr>
            <p:ph idx="1"/>
          </p:nvPr>
        </p:nvSpPr>
        <p:spPr>
          <a:xfrm>
            <a:off x="1447800" y="1752600"/>
            <a:ext cx="7162800" cy="4572000"/>
          </a:xfrm>
        </p:spPr>
        <p:txBody>
          <a:bodyPr>
            <a:normAutofit fontScale="85000" lnSpcReduction="20000"/>
          </a:bodyPr>
          <a:lstStyle/>
          <a:p>
            <a:r>
              <a:rPr lang="en-US" dirty="0"/>
              <a:t>Open-ended questions</a:t>
            </a:r>
          </a:p>
          <a:p>
            <a:r>
              <a:rPr lang="en-US" dirty="0"/>
              <a:t>Reflective Listening</a:t>
            </a:r>
          </a:p>
          <a:p>
            <a:pPr marL="685800" lvl="1" indent="-338138"/>
            <a:r>
              <a:rPr lang="en-US" dirty="0"/>
              <a:t>Do not reinforce resistance talk</a:t>
            </a:r>
          </a:p>
          <a:p>
            <a:pPr marL="0" lvl="1" indent="0">
              <a:buNone/>
            </a:pPr>
            <a:r>
              <a:rPr lang="en-US" sz="2000" i="1" dirty="0"/>
              <a:t>“Sounds like you may consider vaccination if it did not cause the flu.”</a:t>
            </a:r>
          </a:p>
          <a:p>
            <a:r>
              <a:rPr lang="en-US" dirty="0"/>
              <a:t>Affirmation of positive statements</a:t>
            </a:r>
          </a:p>
          <a:p>
            <a:pPr marL="0" lvl="1" indent="0">
              <a:buNone/>
            </a:pPr>
            <a:r>
              <a:rPr lang="en-US" sz="2000" i="1" dirty="0"/>
              <a:t>“I am pretty sure if you were convinced the needle does not cause pain, you would consider getting the vaccination.</a:t>
            </a:r>
            <a:r>
              <a:rPr lang="en-US" dirty="0"/>
              <a:t>”</a:t>
            </a:r>
          </a:p>
          <a:p>
            <a:r>
              <a:rPr lang="en-US" dirty="0"/>
              <a:t>Normalization and Empathy</a:t>
            </a:r>
          </a:p>
          <a:p>
            <a:pPr marL="0" lvl="1" indent="0">
              <a:buNone/>
            </a:pPr>
            <a:r>
              <a:rPr lang="en-US" sz="2000" i="1" dirty="0"/>
              <a:t>“A lot of people feel the same way that you do”</a:t>
            </a:r>
          </a:p>
          <a:p>
            <a:r>
              <a:rPr lang="en-US" sz="3100" dirty="0"/>
              <a:t>Ask for patient’s response</a:t>
            </a:r>
          </a:p>
          <a:p>
            <a:r>
              <a:rPr lang="en-US" dirty="0"/>
              <a:t>Accept patient’s decision</a:t>
            </a:r>
          </a:p>
          <a:p>
            <a:pPr lvl="1"/>
            <a:r>
              <a:rPr lang="en-US" dirty="0"/>
              <a:t>Ask to revisit the issue if negative response</a:t>
            </a:r>
          </a:p>
          <a:p>
            <a:endParaRPr lang="en-US" dirty="0"/>
          </a:p>
        </p:txBody>
      </p:sp>
    </p:spTree>
    <p:extLst>
      <p:ext uri="{BB962C8B-B14F-4D97-AF65-F5344CB8AC3E}">
        <p14:creationId xmlns:p14="http://schemas.microsoft.com/office/powerpoint/2010/main" val="398844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Not Argue</a:t>
            </a:r>
          </a:p>
        </p:txBody>
      </p:sp>
      <p:pic>
        <p:nvPicPr>
          <p:cNvPr id="1026" name="Picture 2" descr="H:\Immunizations\Counseling\never-argue-with-stupid-peo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20686"/>
            <a:ext cx="6166851" cy="416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39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971800"/>
            <a:ext cx="7772400" cy="1470025"/>
          </a:xfrm>
        </p:spPr>
        <p:txBody>
          <a:bodyPr>
            <a:normAutofit fontScale="90000"/>
          </a:bodyPr>
          <a:lstStyle/>
          <a:p>
            <a:r>
              <a:rPr lang="en-US" dirty="0"/>
              <a:t>If you were in charge, what would you suggest to increase vaccine rates where you work?</a:t>
            </a:r>
          </a:p>
        </p:txBody>
      </p:sp>
      <p:sp>
        <p:nvSpPr>
          <p:cNvPr id="5" name="Subtitle 4"/>
          <p:cNvSpPr>
            <a:spLocks noGrp="1"/>
          </p:cNvSpPr>
          <p:nvPr>
            <p:ph type="subTitle" idx="1"/>
          </p:nvPr>
        </p:nvSpPr>
        <p:spPr>
          <a:xfrm>
            <a:off x="1295400" y="5105400"/>
            <a:ext cx="6400800" cy="838200"/>
          </a:xfrm>
        </p:spPr>
        <p:txBody>
          <a:bodyPr/>
          <a:lstStyle/>
          <a:p>
            <a:r>
              <a:rPr lang="en-US" dirty="0"/>
              <a:t>This is a mandate from above!</a:t>
            </a:r>
          </a:p>
        </p:txBody>
      </p:sp>
    </p:spTree>
    <p:extLst>
      <p:ext uri="{BB962C8B-B14F-4D97-AF65-F5344CB8AC3E}">
        <p14:creationId xmlns:p14="http://schemas.microsoft.com/office/powerpoint/2010/main" val="1402605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Healthcare System Methods to Increase Rates</a:t>
            </a:r>
          </a:p>
        </p:txBody>
      </p:sp>
      <p:sp>
        <p:nvSpPr>
          <p:cNvPr id="3" name="Content Placeholder 2"/>
          <p:cNvSpPr>
            <a:spLocks noGrp="1"/>
          </p:cNvSpPr>
          <p:nvPr>
            <p:ph idx="1"/>
          </p:nvPr>
        </p:nvSpPr>
        <p:spPr/>
        <p:txBody>
          <a:bodyPr>
            <a:normAutofit fontScale="77500" lnSpcReduction="20000"/>
          </a:bodyPr>
          <a:lstStyle/>
          <a:p>
            <a:r>
              <a:rPr lang="en-US" dirty="0"/>
              <a:t>Quotas</a:t>
            </a:r>
          </a:p>
          <a:p>
            <a:r>
              <a:rPr lang="en-US" dirty="0"/>
              <a:t>Target High-risk patients</a:t>
            </a:r>
          </a:p>
          <a:p>
            <a:r>
              <a:rPr lang="en-US" dirty="0"/>
              <a:t>Quality Improvement Programs</a:t>
            </a:r>
          </a:p>
          <a:p>
            <a:r>
              <a:rPr lang="en-US" dirty="0"/>
              <a:t>Reminder systems (Computerized)</a:t>
            </a:r>
          </a:p>
          <a:p>
            <a:r>
              <a:rPr lang="en-US" dirty="0"/>
              <a:t>Standing Orders</a:t>
            </a:r>
          </a:p>
          <a:p>
            <a:r>
              <a:rPr lang="en-US" dirty="0"/>
              <a:t>Easy Access</a:t>
            </a:r>
          </a:p>
          <a:p>
            <a:r>
              <a:rPr lang="en-US" dirty="0"/>
              <a:t>Education</a:t>
            </a:r>
          </a:p>
          <a:p>
            <a:r>
              <a:rPr lang="en-US" dirty="0"/>
              <a:t>Encourage strong recommendation from providers</a:t>
            </a:r>
          </a:p>
          <a:p>
            <a:r>
              <a:rPr lang="en-US" dirty="0"/>
              <a:t>Develop an Immunization Champion or Team</a:t>
            </a:r>
          </a:p>
        </p:txBody>
      </p:sp>
    </p:spTree>
    <p:extLst>
      <p:ext uri="{BB962C8B-B14F-4D97-AF65-F5344CB8AC3E}">
        <p14:creationId xmlns:p14="http://schemas.microsoft.com/office/powerpoint/2010/main" val="244008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Image result for encourage employees carto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0724" y="533399"/>
            <a:ext cx="5172075" cy="517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438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Traits of an Advocate</a:t>
            </a:r>
          </a:p>
        </p:txBody>
      </p:sp>
      <p:sp>
        <p:nvSpPr>
          <p:cNvPr id="3" name="Content Placeholder 2"/>
          <p:cNvSpPr>
            <a:spLocks noGrp="1"/>
          </p:cNvSpPr>
          <p:nvPr>
            <p:ph idx="1"/>
          </p:nvPr>
        </p:nvSpPr>
        <p:spPr/>
        <p:txBody>
          <a:bodyPr>
            <a:normAutofit fontScale="77500" lnSpcReduction="20000"/>
          </a:bodyPr>
          <a:lstStyle/>
          <a:p>
            <a:r>
              <a:rPr lang="en-US" dirty="0"/>
              <a:t>Want to get involved</a:t>
            </a:r>
          </a:p>
          <a:p>
            <a:r>
              <a:rPr lang="en-US" dirty="0"/>
              <a:t>Good at talking to people</a:t>
            </a:r>
          </a:p>
          <a:p>
            <a:r>
              <a:rPr lang="en-US" dirty="0"/>
              <a:t>Appreciate subtle distinctions when talking to patients</a:t>
            </a:r>
          </a:p>
          <a:p>
            <a:r>
              <a:rPr lang="en-US" dirty="0"/>
              <a:t>Great source of information/knowledgeable</a:t>
            </a:r>
          </a:p>
          <a:p>
            <a:r>
              <a:rPr lang="en-US" dirty="0"/>
              <a:t>Detail oriented</a:t>
            </a:r>
          </a:p>
          <a:p>
            <a:r>
              <a:rPr lang="en-US" dirty="0"/>
              <a:t>Show they care</a:t>
            </a:r>
          </a:p>
          <a:p>
            <a:r>
              <a:rPr lang="en-US" dirty="0"/>
              <a:t>Realize it takes extra effort</a:t>
            </a:r>
          </a:p>
          <a:p>
            <a:r>
              <a:rPr lang="en-US" dirty="0"/>
              <a:t>May help them create a new job</a:t>
            </a:r>
          </a:p>
          <a:p>
            <a:endParaRPr lang="en-US" dirty="0"/>
          </a:p>
        </p:txBody>
      </p:sp>
    </p:spTree>
    <p:extLst>
      <p:ext uri="{BB962C8B-B14F-4D97-AF65-F5344CB8AC3E}">
        <p14:creationId xmlns:p14="http://schemas.microsoft.com/office/powerpoint/2010/main" val="3823147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Persuasiveness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“If you want, you can get your pneumococcal vaccine here today.”</a:t>
            </a:r>
          </a:p>
          <a:p>
            <a:pPr marL="0" indent="0">
              <a:buNone/>
            </a:pPr>
            <a:endParaRPr lang="en-US" sz="2200" dirty="0"/>
          </a:p>
          <a:p>
            <a:pPr marL="0" indent="0" algn="ctr">
              <a:buNone/>
            </a:pPr>
            <a:r>
              <a:rPr lang="en-US" sz="4200" dirty="0"/>
              <a:t>or</a:t>
            </a:r>
          </a:p>
          <a:p>
            <a:pPr marL="0" indent="0">
              <a:buNone/>
            </a:pPr>
            <a:endParaRPr lang="en-US" sz="2100" dirty="0"/>
          </a:p>
          <a:p>
            <a:pPr marL="0" indent="0">
              <a:buNone/>
            </a:pPr>
            <a:r>
              <a:rPr lang="en-US" dirty="0"/>
              <a:t>“I strongly recommend you get your pneumococcal vaccine today to help prevent a very serious disease for which you may be at risk.” </a:t>
            </a:r>
          </a:p>
        </p:txBody>
      </p:sp>
    </p:spTree>
    <p:extLst>
      <p:ext uri="{BB962C8B-B14F-4D97-AF65-F5344CB8AC3E}">
        <p14:creationId xmlns:p14="http://schemas.microsoft.com/office/powerpoint/2010/main" val="273024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At the end of this session, the active participant will:</a:t>
            </a:r>
          </a:p>
          <a:p>
            <a:pPr marL="0" indent="0">
              <a:buNone/>
            </a:pPr>
            <a:r>
              <a:rPr lang="en-US" dirty="0"/>
              <a:t> </a:t>
            </a:r>
          </a:p>
          <a:p>
            <a:pPr marL="401638" indent="-401638">
              <a:buNone/>
            </a:pPr>
            <a:r>
              <a:rPr lang="en-US" dirty="0"/>
              <a:t>1.  Describe methods of increasing vaccination rates </a:t>
            </a:r>
          </a:p>
          <a:p>
            <a:pPr marL="401638" indent="-401638">
              <a:buNone/>
            </a:pPr>
            <a:r>
              <a:rPr lang="en-US" dirty="0"/>
              <a:t>2.  Understand why some patients/parents are hesitant to receive vaccines</a:t>
            </a:r>
          </a:p>
          <a:p>
            <a:pPr marL="401638" indent="-401638">
              <a:buNone/>
            </a:pPr>
            <a:r>
              <a:rPr lang="en-US" dirty="0"/>
              <a:t>3.  Describe methods to encourage providers to increase vaccination recommendations.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550044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Checklist available at immunize.org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756496"/>
            <a:ext cx="3307531" cy="431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753032"/>
            <a:ext cx="3327622" cy="4318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124200" y="6248400"/>
            <a:ext cx="3718006" cy="369332"/>
          </a:xfrm>
          <a:prstGeom prst="rect">
            <a:avLst/>
          </a:prstGeom>
        </p:spPr>
        <p:txBody>
          <a:bodyPr wrap="none">
            <a:spAutoFit/>
          </a:bodyPr>
          <a:lstStyle/>
          <a:p>
            <a:r>
              <a:rPr lang="en-US" i="1" dirty="0"/>
              <a:t>www.immunize.org/catg.d/p2045.pdf</a:t>
            </a:r>
            <a:endParaRPr lang="en-US" dirty="0"/>
          </a:p>
        </p:txBody>
      </p:sp>
    </p:spTree>
    <p:extLst>
      <p:ext uri="{BB962C8B-B14F-4D97-AF65-F5344CB8AC3E}">
        <p14:creationId xmlns:p14="http://schemas.microsoft.com/office/powerpoint/2010/main" val="1236766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Governmental Methods to Increase Rates</a:t>
            </a:r>
          </a:p>
        </p:txBody>
      </p:sp>
      <p:sp>
        <p:nvSpPr>
          <p:cNvPr id="4" name="Content Placeholder 3"/>
          <p:cNvSpPr>
            <a:spLocks noGrp="1"/>
          </p:cNvSpPr>
          <p:nvPr>
            <p:ph idx="1"/>
          </p:nvPr>
        </p:nvSpPr>
        <p:spPr/>
        <p:txBody>
          <a:bodyPr>
            <a:normAutofit fontScale="85000" lnSpcReduction="20000"/>
          </a:bodyPr>
          <a:lstStyle/>
          <a:p>
            <a:r>
              <a:rPr lang="en-US" dirty="0"/>
              <a:t>Requirements for school entry</a:t>
            </a:r>
          </a:p>
          <a:p>
            <a:r>
              <a:rPr lang="en-US" dirty="0"/>
              <a:t>Requirements for travel</a:t>
            </a:r>
          </a:p>
          <a:p>
            <a:r>
              <a:rPr lang="en-US" dirty="0"/>
              <a:t>Eliminating personal exemptions</a:t>
            </a:r>
          </a:p>
          <a:p>
            <a:r>
              <a:rPr lang="en-US" dirty="0"/>
              <a:t>Subsidizing cost for vaccines</a:t>
            </a:r>
          </a:p>
          <a:p>
            <a:r>
              <a:rPr lang="en-US" dirty="0"/>
              <a:t>Vaccination campaigns</a:t>
            </a:r>
          </a:p>
          <a:p>
            <a:r>
              <a:rPr lang="en-US" dirty="0"/>
              <a:t>Patient Education/Awareness</a:t>
            </a:r>
          </a:p>
          <a:p>
            <a:r>
              <a:rPr lang="en-US" dirty="0"/>
              <a:t>Research/ Monitoring</a:t>
            </a:r>
          </a:p>
          <a:p>
            <a:r>
              <a:rPr lang="en-US" dirty="0"/>
              <a:t>OSHA Standard (hepatitis B vaccine)</a:t>
            </a:r>
          </a:p>
        </p:txBody>
      </p:sp>
    </p:spTree>
    <p:extLst>
      <p:ext uri="{BB962C8B-B14F-4D97-AF65-F5344CB8AC3E}">
        <p14:creationId xmlns:p14="http://schemas.microsoft.com/office/powerpoint/2010/main" val="506976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Business Methods to Increase Vaccination Rates</a:t>
            </a:r>
          </a:p>
        </p:txBody>
      </p:sp>
      <p:sp>
        <p:nvSpPr>
          <p:cNvPr id="3" name="Content Placeholder 2"/>
          <p:cNvSpPr>
            <a:spLocks noGrp="1"/>
          </p:cNvSpPr>
          <p:nvPr>
            <p:ph idx="1"/>
          </p:nvPr>
        </p:nvSpPr>
        <p:spPr/>
        <p:txBody>
          <a:bodyPr/>
          <a:lstStyle/>
          <a:p>
            <a:r>
              <a:rPr lang="en-US" dirty="0"/>
              <a:t>Employment Requirements</a:t>
            </a:r>
          </a:p>
          <a:p>
            <a:r>
              <a:rPr lang="en-US" dirty="0"/>
              <a:t>Paying for vaccines</a:t>
            </a:r>
          </a:p>
          <a:p>
            <a:r>
              <a:rPr lang="en-US" dirty="0"/>
              <a:t>Hold immunization clinics on site</a:t>
            </a:r>
          </a:p>
          <a:p>
            <a:r>
              <a:rPr lang="en-US" dirty="0"/>
              <a:t>Partnership with Healthcare organizations</a:t>
            </a:r>
          </a:p>
        </p:txBody>
      </p:sp>
    </p:spTree>
    <p:extLst>
      <p:ext uri="{BB962C8B-B14F-4D97-AF65-F5344CB8AC3E}">
        <p14:creationId xmlns:p14="http://schemas.microsoft.com/office/powerpoint/2010/main" val="2744715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Things pharmacist would like to tell patients</a:t>
            </a:r>
          </a:p>
        </p:txBody>
      </p:sp>
      <p:sp>
        <p:nvSpPr>
          <p:cNvPr id="3" name="Content Placeholder 2"/>
          <p:cNvSpPr>
            <a:spLocks noGrp="1"/>
          </p:cNvSpPr>
          <p:nvPr>
            <p:ph idx="1"/>
          </p:nvPr>
        </p:nvSpPr>
        <p:spPr>
          <a:xfrm>
            <a:off x="1600200" y="1524000"/>
            <a:ext cx="7162800" cy="4953000"/>
          </a:xfrm>
        </p:spPr>
        <p:txBody>
          <a:bodyPr>
            <a:normAutofit fontScale="47500" lnSpcReduction="20000"/>
          </a:bodyPr>
          <a:lstStyle/>
          <a:p>
            <a:r>
              <a:rPr lang="en-US" dirty="0"/>
              <a:t>We are human</a:t>
            </a:r>
          </a:p>
          <a:p>
            <a:r>
              <a:rPr lang="en-US" dirty="0"/>
              <a:t>We study more about drugs than any other profession</a:t>
            </a:r>
          </a:p>
          <a:p>
            <a:r>
              <a:rPr lang="en-US" dirty="0"/>
              <a:t>All pharmacists are not equal</a:t>
            </a:r>
          </a:p>
          <a:p>
            <a:r>
              <a:rPr lang="en-US" dirty="0"/>
              <a:t>We will save you money if we can</a:t>
            </a:r>
          </a:p>
          <a:p>
            <a:r>
              <a:rPr lang="en-US" dirty="0"/>
              <a:t>Drive-thru windows are not good</a:t>
            </a:r>
          </a:p>
          <a:p>
            <a:r>
              <a:rPr lang="en-US" dirty="0"/>
              <a:t>The more I know about you, the more I can help</a:t>
            </a:r>
          </a:p>
          <a:p>
            <a:r>
              <a:rPr lang="en-US" dirty="0"/>
              <a:t>Don’t try to get things past us</a:t>
            </a:r>
          </a:p>
          <a:p>
            <a:r>
              <a:rPr lang="en-US" dirty="0"/>
              <a:t>When in doubt, please ask</a:t>
            </a:r>
          </a:p>
          <a:p>
            <a:r>
              <a:rPr lang="en-US" dirty="0"/>
              <a:t>Use one pharmacy</a:t>
            </a:r>
          </a:p>
          <a:p>
            <a:r>
              <a:rPr lang="en-US" dirty="0"/>
              <a:t>We are busy and filling more prescriptions than ever</a:t>
            </a:r>
          </a:p>
          <a:p>
            <a:r>
              <a:rPr lang="en-US" dirty="0"/>
              <a:t>Yelling won’t help</a:t>
            </a:r>
          </a:p>
          <a:p>
            <a:r>
              <a:rPr lang="en-US" dirty="0"/>
              <a:t>We have laws we have to follow</a:t>
            </a:r>
          </a:p>
          <a:p>
            <a:r>
              <a:rPr lang="en-US" dirty="0"/>
              <a:t>We hate your insurance companies as much as you</a:t>
            </a:r>
          </a:p>
          <a:p>
            <a:r>
              <a:rPr lang="en-US" dirty="0"/>
              <a:t>People take too many drugs</a:t>
            </a:r>
          </a:p>
          <a:p>
            <a:r>
              <a:rPr lang="en-US" dirty="0"/>
              <a:t>Electronic Prescriptions are not instant</a:t>
            </a:r>
          </a:p>
          <a:p>
            <a:r>
              <a:rPr lang="en-US" dirty="0"/>
              <a:t>High-cost care is not lining my pockets</a:t>
            </a:r>
          </a:p>
          <a:p>
            <a:r>
              <a:rPr lang="en-US" dirty="0"/>
              <a:t>Consider paying with cash</a:t>
            </a:r>
          </a:p>
          <a:p>
            <a:r>
              <a:rPr lang="en-US" dirty="0"/>
              <a:t>The internet is not always right</a:t>
            </a:r>
          </a:p>
          <a:p>
            <a:r>
              <a:rPr lang="en-US" dirty="0"/>
              <a:t>We never get to talk to the doctor</a:t>
            </a:r>
          </a:p>
        </p:txBody>
      </p:sp>
    </p:spTree>
    <p:extLst>
      <p:ext uri="{BB962C8B-B14F-4D97-AF65-F5344CB8AC3E}">
        <p14:creationId xmlns:p14="http://schemas.microsoft.com/office/powerpoint/2010/main" val="125794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Wrong Question For Patients</a:t>
            </a:r>
          </a:p>
        </p:txBody>
      </p:sp>
      <p:sp>
        <p:nvSpPr>
          <p:cNvPr id="3" name="Content Placeholder 2"/>
          <p:cNvSpPr>
            <a:spLocks noGrp="1"/>
          </p:cNvSpPr>
          <p:nvPr>
            <p:ph idx="1"/>
          </p:nvPr>
        </p:nvSpPr>
        <p:spPr/>
        <p:txBody>
          <a:bodyPr/>
          <a:lstStyle/>
          <a:p>
            <a:r>
              <a:rPr lang="en-US" dirty="0"/>
              <a:t>Do not ask! </a:t>
            </a:r>
          </a:p>
          <a:p>
            <a:pPr lvl="1"/>
            <a:r>
              <a:rPr lang="en-US" dirty="0"/>
              <a:t>Do you have any questions for the Dr, nurse, pharmacist?</a:t>
            </a:r>
          </a:p>
          <a:p>
            <a:pPr lvl="1"/>
            <a:r>
              <a:rPr lang="en-US" dirty="0"/>
              <a:t>Do you have any questions?</a:t>
            </a:r>
          </a:p>
        </p:txBody>
      </p:sp>
    </p:spTree>
    <p:extLst>
      <p:ext uri="{BB962C8B-B14F-4D97-AF65-F5344CB8AC3E}">
        <p14:creationId xmlns:p14="http://schemas.microsoft.com/office/powerpoint/2010/main" val="662136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828800"/>
            <a:ext cx="7086600" cy="1362075"/>
          </a:xfrm>
        </p:spPr>
        <p:txBody>
          <a:bodyPr>
            <a:noAutofit/>
          </a:bodyPr>
          <a:lstStyle/>
          <a:p>
            <a:pPr algn="l"/>
            <a:r>
              <a:rPr lang="en-US" sz="2800" b="0" cap="none" dirty="0">
                <a:latin typeface="+mn-lt"/>
              </a:rPr>
              <a:t>You are in charge of an organization with many employees.  You have decided to make your business/ healthcare system become a leader in vaccinations. Your employees will do as little as possible toward your goal.</a:t>
            </a:r>
            <a:br>
              <a:rPr lang="en-US" sz="2800" b="0" cap="none" dirty="0">
                <a:latin typeface="+mn-lt"/>
              </a:rPr>
            </a:br>
            <a:br>
              <a:rPr lang="en-US" sz="2800" cap="none" dirty="0">
                <a:latin typeface="+mn-lt"/>
              </a:rPr>
            </a:br>
            <a:r>
              <a:rPr lang="en-US" sz="2800" cap="none" dirty="0"/>
              <a:t>How are you going to deal with your providers to increase vaccination rates? </a:t>
            </a:r>
          </a:p>
        </p:txBody>
      </p:sp>
      <p:sp>
        <p:nvSpPr>
          <p:cNvPr id="7" name="TextBox 6"/>
          <p:cNvSpPr txBox="1"/>
          <p:nvPr/>
        </p:nvSpPr>
        <p:spPr>
          <a:xfrm>
            <a:off x="1066800" y="533400"/>
            <a:ext cx="5943600" cy="830997"/>
          </a:xfrm>
          <a:prstGeom prst="rect">
            <a:avLst/>
          </a:prstGeom>
          <a:noFill/>
        </p:spPr>
        <p:txBody>
          <a:bodyPr wrap="square" rtlCol="0">
            <a:spAutoFit/>
          </a:bodyPr>
          <a:lstStyle/>
          <a:p>
            <a:r>
              <a:rPr lang="en-US" sz="4800" b="1" dirty="0"/>
              <a:t>Case Discussion</a:t>
            </a:r>
          </a:p>
        </p:txBody>
      </p:sp>
    </p:spTree>
    <p:extLst>
      <p:ext uri="{BB962C8B-B14F-4D97-AF65-F5344CB8AC3E}">
        <p14:creationId xmlns:p14="http://schemas.microsoft.com/office/powerpoint/2010/main" val="4209226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Image result for encourage employees carto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5856960" cy="3406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161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Encouraging Providers</a:t>
            </a:r>
          </a:p>
        </p:txBody>
      </p:sp>
      <p:sp>
        <p:nvSpPr>
          <p:cNvPr id="3" name="Content Placeholder 2"/>
          <p:cNvSpPr>
            <a:spLocks noGrp="1"/>
          </p:cNvSpPr>
          <p:nvPr>
            <p:ph idx="1"/>
          </p:nvPr>
        </p:nvSpPr>
        <p:spPr>
          <a:xfrm>
            <a:off x="1600200" y="1524000"/>
            <a:ext cx="7162800" cy="5029200"/>
          </a:xfrm>
        </p:spPr>
        <p:txBody>
          <a:bodyPr>
            <a:normAutofit fontScale="70000" lnSpcReduction="20000"/>
          </a:bodyPr>
          <a:lstStyle/>
          <a:p>
            <a:r>
              <a:rPr lang="en-US" dirty="0"/>
              <a:t>Work on yourself first</a:t>
            </a:r>
          </a:p>
          <a:p>
            <a:pPr lvl="1"/>
            <a:r>
              <a:rPr lang="en-US" dirty="0"/>
              <a:t>Be passionate</a:t>
            </a:r>
          </a:p>
          <a:p>
            <a:r>
              <a:rPr lang="en-US" dirty="0"/>
              <a:t>Create supportive environment</a:t>
            </a:r>
          </a:p>
          <a:p>
            <a:pPr lvl="1"/>
            <a:r>
              <a:rPr lang="en-US" dirty="0"/>
              <a:t>Make time for your employees</a:t>
            </a:r>
          </a:p>
          <a:p>
            <a:pPr lvl="1"/>
            <a:r>
              <a:rPr lang="en-US" dirty="0"/>
              <a:t>Listen to emotions, not just problems</a:t>
            </a:r>
          </a:p>
          <a:p>
            <a:pPr lvl="1"/>
            <a:r>
              <a:rPr lang="en-US" dirty="0"/>
              <a:t>Stop problem employees from dictation culture</a:t>
            </a:r>
          </a:p>
          <a:p>
            <a:pPr lvl="1"/>
            <a:r>
              <a:rPr lang="en-US" dirty="0"/>
              <a:t>Discover ways to have fun</a:t>
            </a:r>
          </a:p>
          <a:p>
            <a:pPr lvl="1"/>
            <a:r>
              <a:rPr lang="en-US" dirty="0"/>
              <a:t>Follow through promptly</a:t>
            </a:r>
          </a:p>
          <a:p>
            <a:pPr lvl="1"/>
            <a:r>
              <a:rPr lang="en-US" dirty="0"/>
              <a:t>Create attainable goals</a:t>
            </a:r>
          </a:p>
          <a:p>
            <a:r>
              <a:rPr lang="en-US" dirty="0"/>
              <a:t>Hold discussions with employees</a:t>
            </a:r>
          </a:p>
          <a:p>
            <a:pPr lvl="1"/>
            <a:r>
              <a:rPr lang="en-US" dirty="0"/>
              <a:t>Offsite</a:t>
            </a:r>
          </a:p>
          <a:p>
            <a:pPr lvl="1"/>
            <a:r>
              <a:rPr lang="en-US" dirty="0"/>
              <a:t>Remind what purpose is</a:t>
            </a:r>
          </a:p>
          <a:p>
            <a:pPr lvl="2"/>
            <a:r>
              <a:rPr lang="en-US" dirty="0"/>
              <a:t>Be clear on everyone’s role</a:t>
            </a:r>
          </a:p>
          <a:p>
            <a:pPr lvl="1"/>
            <a:r>
              <a:rPr lang="en-US" dirty="0"/>
              <a:t>Involve them by sharing ideas</a:t>
            </a:r>
          </a:p>
          <a:p>
            <a:pPr lvl="1"/>
            <a:r>
              <a:rPr lang="en-US" dirty="0"/>
              <a:t>Know your employees</a:t>
            </a:r>
          </a:p>
        </p:txBody>
      </p:sp>
    </p:spTree>
    <p:extLst>
      <p:ext uri="{BB962C8B-B14F-4D97-AF65-F5344CB8AC3E}">
        <p14:creationId xmlns:p14="http://schemas.microsoft.com/office/powerpoint/2010/main" val="4103848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Encouraging Providers</a:t>
            </a:r>
          </a:p>
        </p:txBody>
      </p:sp>
      <p:sp>
        <p:nvSpPr>
          <p:cNvPr id="3" name="Content Placeholder 2"/>
          <p:cNvSpPr>
            <a:spLocks noGrp="1"/>
          </p:cNvSpPr>
          <p:nvPr>
            <p:ph idx="1"/>
          </p:nvPr>
        </p:nvSpPr>
        <p:spPr/>
        <p:txBody>
          <a:bodyPr>
            <a:normAutofit fontScale="77500" lnSpcReduction="20000"/>
          </a:bodyPr>
          <a:lstStyle/>
          <a:p>
            <a:r>
              <a:rPr lang="en-US" dirty="0"/>
              <a:t>Start slow and work up to goals</a:t>
            </a:r>
          </a:p>
          <a:p>
            <a:pPr lvl="1"/>
            <a:r>
              <a:rPr lang="en-US" dirty="0"/>
              <a:t>Good today is better than perfect tomorrow</a:t>
            </a:r>
          </a:p>
          <a:p>
            <a:pPr lvl="1"/>
            <a:r>
              <a:rPr lang="en-US" dirty="0"/>
              <a:t>Help them see their progress</a:t>
            </a:r>
          </a:p>
          <a:p>
            <a:r>
              <a:rPr lang="en-US" dirty="0"/>
              <a:t>Understand what you are working for</a:t>
            </a:r>
          </a:p>
          <a:p>
            <a:pPr lvl="1"/>
            <a:r>
              <a:rPr lang="en-US" dirty="0"/>
              <a:t>Help them find meaning in their work</a:t>
            </a:r>
          </a:p>
          <a:p>
            <a:r>
              <a:rPr lang="en-US" dirty="0"/>
              <a:t>Tell them the truth</a:t>
            </a:r>
          </a:p>
          <a:p>
            <a:r>
              <a:rPr lang="en-US" dirty="0"/>
              <a:t>Find out what motivates employee</a:t>
            </a:r>
          </a:p>
          <a:p>
            <a:pPr lvl="1"/>
            <a:r>
              <a:rPr lang="en-US" dirty="0"/>
              <a:t>Recognize hard work</a:t>
            </a:r>
          </a:p>
          <a:p>
            <a:pPr lvl="1"/>
            <a:r>
              <a:rPr lang="en-US" dirty="0"/>
              <a:t>Reward systems</a:t>
            </a:r>
          </a:p>
          <a:p>
            <a:r>
              <a:rPr lang="en-US" dirty="0"/>
              <a:t>Have a patient tell them what they need</a:t>
            </a:r>
          </a:p>
          <a:p>
            <a:endParaRPr lang="en-US" dirty="0"/>
          </a:p>
        </p:txBody>
      </p:sp>
    </p:spTree>
    <p:extLst>
      <p:ext uri="{BB962C8B-B14F-4D97-AF65-F5344CB8AC3E}">
        <p14:creationId xmlns:p14="http://schemas.microsoft.com/office/powerpoint/2010/main" val="134050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Image result for encourage employees carto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847344"/>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16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Surveillance of Vaccination Coverage Among Adult Populations – U.S., 2015</a:t>
            </a:r>
          </a:p>
        </p:txBody>
      </p:sp>
      <p:sp>
        <p:nvSpPr>
          <p:cNvPr id="3" name="Content Placeholder 2"/>
          <p:cNvSpPr>
            <a:spLocks noGrp="1"/>
          </p:cNvSpPr>
          <p:nvPr>
            <p:ph idx="1"/>
          </p:nvPr>
        </p:nvSpPr>
        <p:spPr>
          <a:xfrm>
            <a:off x="1307306" y="6096000"/>
            <a:ext cx="7162800" cy="639763"/>
          </a:xfrm>
        </p:spPr>
        <p:txBody>
          <a:bodyPr>
            <a:normAutofit fontScale="92500" lnSpcReduction="10000"/>
          </a:bodyPr>
          <a:lstStyle/>
          <a:p>
            <a:pPr marL="0" indent="0">
              <a:buNone/>
            </a:pPr>
            <a:r>
              <a:rPr lang="en-US" sz="2000" dirty="0"/>
              <a:t>CDC, </a:t>
            </a:r>
            <a:r>
              <a:rPr lang="en-US" sz="2000" i="1" dirty="0"/>
              <a:t>MMWR </a:t>
            </a:r>
            <a:r>
              <a:rPr lang="en-US" sz="2000" dirty="0"/>
              <a:t>2017;66(11) 1-32, Accessible at https://www.cdc.gov/mmwr/volumes/66/ss/ss6611a1.htm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00200"/>
            <a:ext cx="6577013" cy="4317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4574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429000"/>
            <a:ext cx="7772400" cy="1470025"/>
          </a:xfrm>
        </p:spPr>
        <p:txBody>
          <a:bodyPr>
            <a:normAutofit fontScale="90000"/>
          </a:bodyPr>
          <a:lstStyle/>
          <a:p>
            <a:r>
              <a:rPr lang="en-US" b="1" dirty="0"/>
              <a:t>Do or Do Not.  There is no try!</a:t>
            </a:r>
            <a:br>
              <a:rPr lang="en-US" b="1" dirty="0"/>
            </a:br>
            <a:br>
              <a:rPr lang="en-US" b="1" dirty="0"/>
            </a:br>
            <a:r>
              <a:rPr lang="en-US" b="1" dirty="0"/>
              <a:t>Lead by example</a:t>
            </a:r>
            <a:br>
              <a:rPr lang="en-US" b="1" dirty="0"/>
            </a:br>
            <a:endParaRPr lang="en-US" b="1" dirty="0"/>
          </a:p>
        </p:txBody>
      </p:sp>
    </p:spTree>
    <p:extLst>
      <p:ext uri="{BB962C8B-B14F-4D97-AF65-F5344CB8AC3E}">
        <p14:creationId xmlns:p14="http://schemas.microsoft.com/office/powerpoint/2010/main" val="534402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187" y="1219200"/>
            <a:ext cx="8305800" cy="1143000"/>
          </a:xfrm>
        </p:spPr>
        <p:txBody>
          <a:bodyPr>
            <a:normAutofit fontScale="90000"/>
          </a:bodyPr>
          <a:lstStyle/>
          <a:p>
            <a:br>
              <a:rPr lang="en-US" dirty="0"/>
            </a:br>
            <a:r>
              <a:rPr lang="en-US" sz="5300" dirty="0"/>
              <a:t>Questions?</a:t>
            </a:r>
            <a:br>
              <a:rPr lang="en-US" sz="5300" dirty="0"/>
            </a:br>
            <a:r>
              <a:rPr lang="en-US" sz="5300" dirty="0"/>
              <a:t>Comments?</a:t>
            </a:r>
            <a:br>
              <a:rPr lang="en-US" sz="5300" dirty="0"/>
            </a:br>
            <a:r>
              <a:rPr lang="en-US" sz="5300" dirty="0"/>
              <a:t>Concerns?</a:t>
            </a:r>
            <a:br>
              <a:rPr lang="en-US" sz="5300" dirty="0"/>
            </a:br>
            <a:r>
              <a:rPr lang="en-US" sz="5300" dirty="0"/>
              <a:t>Complaints?</a:t>
            </a:r>
            <a:br>
              <a:rPr lang="en-US" sz="5300" dirty="0"/>
            </a:br>
            <a:r>
              <a:rPr lang="en-US" sz="5300" dirty="0"/>
              <a:t>Any Feedback!</a:t>
            </a:r>
          </a:p>
        </p:txBody>
      </p:sp>
      <p:pic>
        <p:nvPicPr>
          <p:cNvPr id="1026" name="Picture 2" descr="Image result for Questions or com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14800"/>
            <a:ext cx="2895600" cy="227015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889490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Pharmacist Administered Influenza Vaccine</a:t>
            </a:r>
          </a:p>
        </p:txBody>
      </p:sp>
      <p:sp>
        <p:nvSpPr>
          <p:cNvPr id="3" name="Content Placeholder 2"/>
          <p:cNvSpPr>
            <a:spLocks noGrp="1"/>
          </p:cNvSpPr>
          <p:nvPr>
            <p:ph idx="1"/>
          </p:nvPr>
        </p:nvSpPr>
        <p:spPr/>
        <p:txBody>
          <a:bodyPr>
            <a:normAutofit fontScale="70000" lnSpcReduction="20000"/>
          </a:bodyPr>
          <a:lstStyle/>
          <a:p>
            <a:r>
              <a:rPr lang="en-US" dirty="0"/>
              <a:t>Study using prescription database and BFRSS 2007-2013</a:t>
            </a:r>
          </a:p>
          <a:p>
            <a:r>
              <a:rPr lang="en-US" dirty="0"/>
              <a:t>Results</a:t>
            </a:r>
          </a:p>
          <a:p>
            <a:pPr lvl="1"/>
            <a:r>
              <a:rPr lang="en-US" dirty="0"/>
              <a:t>Number vaccinations increased from 3.2 million to 20.9 million</a:t>
            </a:r>
          </a:p>
          <a:p>
            <a:pPr lvl="1"/>
            <a:r>
              <a:rPr lang="en-US" dirty="0"/>
              <a:t>No significant difference in adult vaccination rates</a:t>
            </a:r>
          </a:p>
          <a:p>
            <a:pPr lvl="1"/>
            <a:r>
              <a:rPr lang="en-US" dirty="0"/>
              <a:t>No observed difference in high-risk adult vaccination rates</a:t>
            </a:r>
          </a:p>
          <a:p>
            <a:r>
              <a:rPr lang="en-US" dirty="0"/>
              <a:t>Conclusion</a:t>
            </a:r>
          </a:p>
          <a:p>
            <a:pPr lvl="1"/>
            <a:r>
              <a:rPr lang="en-US" dirty="0"/>
              <a:t>“…we do not observe substantial increases in adult immunizations vaccination rates……which suggest that most of the people vaccinated by pharmacists would have been vaccinated anyway.  The main benefit…a more convenient and flexible way to obtain an important health service” </a:t>
            </a:r>
          </a:p>
        </p:txBody>
      </p:sp>
      <p:sp>
        <p:nvSpPr>
          <p:cNvPr id="4" name="TextBox 3"/>
          <p:cNvSpPr txBox="1"/>
          <p:nvPr/>
        </p:nvSpPr>
        <p:spPr>
          <a:xfrm>
            <a:off x="437321" y="5934670"/>
            <a:ext cx="7404652" cy="923330"/>
          </a:xfrm>
          <a:prstGeom prst="rect">
            <a:avLst/>
          </a:prstGeom>
          <a:noFill/>
        </p:spPr>
        <p:txBody>
          <a:bodyPr wrap="square" rtlCol="0">
            <a:spAutoFit/>
          </a:bodyPr>
          <a:lstStyle/>
          <a:p>
            <a:r>
              <a:rPr lang="en-US" dirty="0"/>
              <a:t>McConeghy KW, Wing C. A national examination of pharmacy-based immunization statutes and their association with influenza vaccinations and preventive health. </a:t>
            </a:r>
            <a:r>
              <a:rPr lang="en-US" i="1" dirty="0"/>
              <a:t>Vaccine</a:t>
            </a:r>
            <a:r>
              <a:rPr lang="en-US" dirty="0"/>
              <a:t> 2016;34:3463-3468</a:t>
            </a:r>
          </a:p>
        </p:txBody>
      </p:sp>
    </p:spTree>
    <p:extLst>
      <p:ext uri="{BB962C8B-B14F-4D97-AF65-F5344CB8AC3E}">
        <p14:creationId xmlns:p14="http://schemas.microsoft.com/office/powerpoint/2010/main" val="150781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49792"/>
            <a:ext cx="7226300" cy="1325563"/>
          </a:xfrm>
        </p:spPr>
        <p:txBody>
          <a:bodyPr>
            <a:noAutofit/>
          </a:bodyPr>
          <a:lstStyle/>
          <a:p>
            <a:r>
              <a:rPr lang="en-US" sz="2400" dirty="0"/>
              <a:t>Comparison of Adult Vaccination Assessments Reported by HCPs and Pharmacists, and General Adult Populations, United States, 2016</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1415447"/>
              </p:ext>
            </p:extLst>
          </p:nvPr>
        </p:nvGraphicFramePr>
        <p:xfrm>
          <a:off x="1200151" y="2082801"/>
          <a:ext cx="6463966"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78110"/>
          <a:stretch/>
        </p:blipFill>
        <p:spPr bwMode="auto">
          <a:xfrm>
            <a:off x="250825" y="5816601"/>
            <a:ext cx="768350" cy="627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842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Standards of Practice</a:t>
            </a:r>
            <a:br>
              <a:rPr lang="en-US" dirty="0"/>
            </a:br>
            <a:endParaRPr lang="en-US" dirty="0"/>
          </a:p>
        </p:txBody>
      </p:sp>
      <p:sp>
        <p:nvSpPr>
          <p:cNvPr id="3" name="Content Placeholder 2"/>
          <p:cNvSpPr>
            <a:spLocks noGrp="1"/>
          </p:cNvSpPr>
          <p:nvPr>
            <p:ph idx="1"/>
          </p:nvPr>
        </p:nvSpPr>
        <p:spPr>
          <a:xfrm>
            <a:off x="1295400" y="1219200"/>
            <a:ext cx="7696200" cy="4525963"/>
          </a:xfrm>
        </p:spPr>
        <p:txBody>
          <a:bodyPr>
            <a:normAutofit/>
          </a:bodyPr>
          <a:lstStyle/>
          <a:p>
            <a:pPr marL="0" indent="0">
              <a:buNone/>
            </a:pPr>
            <a:r>
              <a:rPr lang="en-US" dirty="0"/>
              <a:t>All HCP, whether they provide vaccinations or not, take steps to ensure that their adult patients are fully immunized</a:t>
            </a:r>
          </a:p>
          <a:p>
            <a:pPr marL="971550" lvl="1" indent="-514350">
              <a:buFont typeface="+mj-lt"/>
              <a:buAutoNum type="arabicPeriod"/>
            </a:pPr>
            <a:r>
              <a:rPr lang="en-US" dirty="0"/>
              <a:t>ASSESS immunization status at all encounters</a:t>
            </a:r>
          </a:p>
          <a:p>
            <a:pPr marL="971550" lvl="1" indent="-514350">
              <a:buFont typeface="+mj-lt"/>
              <a:buAutoNum type="arabicPeriod"/>
            </a:pPr>
            <a:r>
              <a:rPr lang="en-US" dirty="0"/>
              <a:t>Strongly RECOMMEND</a:t>
            </a:r>
            <a:r>
              <a:rPr lang="en-US" b="1" dirty="0"/>
              <a:t> </a:t>
            </a:r>
            <a:r>
              <a:rPr lang="en-US" dirty="0"/>
              <a:t>vaccines that are needed</a:t>
            </a:r>
          </a:p>
          <a:p>
            <a:pPr marL="971550" lvl="1" indent="-514350">
              <a:buFont typeface="+mj-lt"/>
              <a:buAutoNum type="arabicPeriod"/>
            </a:pPr>
            <a:r>
              <a:rPr lang="en-US" dirty="0"/>
              <a:t>ADMINISTER or REFER</a:t>
            </a:r>
          </a:p>
          <a:p>
            <a:pPr marL="971550" lvl="1" indent="-514350">
              <a:buFont typeface="+mj-lt"/>
              <a:buAutoNum type="arabicPeriod"/>
            </a:pPr>
            <a:r>
              <a:rPr lang="en-US" dirty="0"/>
              <a:t>DOCUMENT</a:t>
            </a:r>
          </a:p>
          <a:p>
            <a:pPr marL="971550" lvl="1" indent="-514350">
              <a:buFont typeface="+mj-lt"/>
              <a:buAutoNum type="arabicPeriod"/>
            </a:pPr>
            <a:endParaRPr lang="en-US" b="1" dirty="0"/>
          </a:p>
        </p:txBody>
      </p:sp>
    </p:spTree>
    <p:extLst>
      <p:ext uri="{BB962C8B-B14F-4D97-AF65-F5344CB8AC3E}">
        <p14:creationId xmlns:p14="http://schemas.microsoft.com/office/powerpoint/2010/main" val="225392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762000" y="3352800"/>
            <a:ext cx="7772400" cy="1470025"/>
          </a:xfrm>
        </p:spPr>
        <p:txBody>
          <a:bodyPr>
            <a:normAutofit fontScale="90000"/>
          </a:bodyPr>
          <a:lstStyle/>
          <a:p>
            <a:r>
              <a:rPr lang="en-US" sz="4400" dirty="0"/>
              <a:t>Why do you think patients/parents refuse or delay vaccines?</a:t>
            </a:r>
          </a:p>
        </p:txBody>
      </p:sp>
    </p:spTree>
    <p:custDataLst>
      <p:tags r:id="rId1"/>
    </p:custDataLst>
    <p:extLst>
      <p:ext uri="{BB962C8B-B14F-4D97-AF65-F5344CB8AC3E}">
        <p14:creationId xmlns:p14="http://schemas.microsoft.com/office/powerpoint/2010/main" val="278893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0744" y="533400"/>
            <a:ext cx="8305800" cy="1143000"/>
          </a:xfrm>
        </p:spPr>
        <p:txBody>
          <a:bodyPr>
            <a:normAutofit fontScale="90000"/>
          </a:bodyPr>
          <a:lstStyle/>
          <a:p>
            <a:r>
              <a:rPr lang="en-US" b="1" dirty="0"/>
              <a:t>Reasons patient delay or refuse vaccinations</a:t>
            </a:r>
          </a:p>
        </p:txBody>
      </p:sp>
      <p:pic>
        <p:nvPicPr>
          <p:cNvPr id="1026" name="Picture 2" descr="C:\Users\Stephan Foster\Desktop\16_Smith3Table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104" y="2743200"/>
            <a:ext cx="8438440" cy="2819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0744" y="5943600"/>
            <a:ext cx="8305800" cy="461665"/>
          </a:xfrm>
          <a:prstGeom prst="rect">
            <a:avLst/>
          </a:prstGeom>
          <a:noFill/>
        </p:spPr>
        <p:txBody>
          <a:bodyPr wrap="square" rtlCol="0">
            <a:spAutoFit/>
          </a:bodyPr>
          <a:lstStyle/>
          <a:p>
            <a:r>
              <a:rPr lang="en-US" sz="1200" dirty="0"/>
              <a:t>Smith PJ, Humiston SG, Marcuse EK,et al. Parenteral Dely or refusal of vaccine doses., childhood vaccination coverate at 24 months of age and the health belief model. Public Health Rep. 2011;126(Suppl 2):135-146 </a:t>
            </a:r>
          </a:p>
        </p:txBody>
      </p:sp>
    </p:spTree>
    <p:custDataLst>
      <p:tags r:id="rId1"/>
    </p:custDataLst>
    <p:extLst>
      <p:ext uri="{BB962C8B-B14F-4D97-AF65-F5344CB8AC3E}">
        <p14:creationId xmlns:p14="http://schemas.microsoft.com/office/powerpoint/2010/main" val="3785214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896112"/>
          </a:xfrm>
        </p:spPr>
        <p:txBody>
          <a:bodyPr/>
          <a:lstStyle/>
          <a:p>
            <a:r>
              <a:rPr lang="en-US" dirty="0"/>
              <a:t>Flu Excuses</a:t>
            </a:r>
          </a:p>
        </p:txBody>
      </p:sp>
      <p:sp>
        <p:nvSpPr>
          <p:cNvPr id="4" name="Content Placeholder 3"/>
          <p:cNvSpPr>
            <a:spLocks noGrp="1"/>
          </p:cNvSpPr>
          <p:nvPr>
            <p:ph idx="1"/>
          </p:nvPr>
        </p:nvSpPr>
        <p:spPr>
          <a:xfrm>
            <a:off x="1676400" y="1143000"/>
            <a:ext cx="6400800" cy="5181600"/>
          </a:xfrm>
        </p:spPr>
        <p:txBody>
          <a:bodyPr>
            <a:normAutofit lnSpcReduction="10000"/>
          </a:bodyPr>
          <a:lstStyle/>
          <a:p>
            <a:r>
              <a:rPr lang="en-US" sz="1800" dirty="0"/>
              <a:t>I got the flu from the flu shot</a:t>
            </a:r>
          </a:p>
          <a:p>
            <a:r>
              <a:rPr lang="en-US" sz="1800" dirty="0"/>
              <a:t>I never get the flu</a:t>
            </a:r>
          </a:p>
          <a:p>
            <a:r>
              <a:rPr lang="en-US" sz="1800" dirty="0"/>
              <a:t>It’s too late in the season</a:t>
            </a:r>
          </a:p>
          <a:p>
            <a:r>
              <a:rPr lang="en-US" sz="1800" dirty="0"/>
              <a:t>I do not like shots</a:t>
            </a:r>
          </a:p>
          <a:p>
            <a:r>
              <a:rPr lang="en-US" sz="1800" dirty="0"/>
              <a:t>Vaccine does not work</a:t>
            </a:r>
          </a:p>
          <a:p>
            <a:r>
              <a:rPr lang="en-US" sz="1800" dirty="0"/>
              <a:t>Only old people die from the flu</a:t>
            </a:r>
          </a:p>
          <a:p>
            <a:r>
              <a:rPr lang="en-US" sz="1800" dirty="0"/>
              <a:t>I can take Echinacea, vitamin C, ……</a:t>
            </a:r>
          </a:p>
          <a:p>
            <a:r>
              <a:rPr lang="en-US" sz="1800" dirty="0"/>
              <a:t>Flu is not a serious disease</a:t>
            </a:r>
          </a:p>
          <a:p>
            <a:r>
              <a:rPr lang="en-US" sz="1800" dirty="0"/>
              <a:t>I am not at risk for flu</a:t>
            </a:r>
          </a:p>
          <a:p>
            <a:r>
              <a:rPr lang="en-US" sz="1800" dirty="0"/>
              <a:t>I had the vaccine last year and got the flu</a:t>
            </a:r>
          </a:p>
          <a:p>
            <a:r>
              <a:rPr lang="en-US" sz="1800" dirty="0"/>
              <a:t>I don’t believe in the flu vaccine</a:t>
            </a:r>
          </a:p>
          <a:p>
            <a:r>
              <a:rPr lang="en-US" sz="1800" dirty="0"/>
              <a:t>If I have symptoms, I will stay home and not spread it.</a:t>
            </a:r>
          </a:p>
          <a:p>
            <a:r>
              <a:rPr lang="en-US" sz="1800" dirty="0"/>
              <a:t>Vaccine is not safe</a:t>
            </a:r>
          </a:p>
          <a:p>
            <a:r>
              <a:rPr lang="en-US" sz="1800" dirty="0"/>
              <a:t>The government_______________</a:t>
            </a:r>
          </a:p>
          <a:p>
            <a:r>
              <a:rPr lang="en-US" sz="1800" dirty="0"/>
              <a:t>It weakens my immune system</a:t>
            </a:r>
          </a:p>
          <a:p>
            <a:r>
              <a:rPr lang="en-US" sz="1800" dirty="0"/>
              <a:t>I am on _____ medicine and should not get the vaccine</a:t>
            </a:r>
          </a:p>
          <a:p>
            <a:r>
              <a:rPr lang="en-US" sz="1800" dirty="0"/>
              <a:t>Vaccine strengthens the virus</a:t>
            </a:r>
          </a:p>
        </p:txBody>
      </p:sp>
    </p:spTree>
    <p:custDataLst>
      <p:tags r:id="rId1"/>
    </p:custDataLst>
    <p:extLst>
      <p:ext uri="{BB962C8B-B14F-4D97-AF65-F5344CB8AC3E}">
        <p14:creationId xmlns:p14="http://schemas.microsoft.com/office/powerpoint/2010/main" val="256858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Syring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Syringe</Template>
  <TotalTime>759</TotalTime>
  <Words>1193</Words>
  <Application>Microsoft Office PowerPoint</Application>
  <PresentationFormat>On-screen Show (4:3)</PresentationFormat>
  <Paragraphs>187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Monotype Sorts</vt:lpstr>
      <vt:lpstr>Syringe</vt:lpstr>
      <vt:lpstr>Immunization Advocacy</vt:lpstr>
      <vt:lpstr>Learning Objectives</vt:lpstr>
      <vt:lpstr>Surveillance of Vaccination Coverage Among Adult Populations – U.S., 2015</vt:lpstr>
      <vt:lpstr>Pharmacist Administered Influenza Vaccine</vt:lpstr>
      <vt:lpstr>Comparison of Adult Vaccination Assessments Reported by HCPs and Pharmacists, and General Adult Populations, United States, 2016</vt:lpstr>
      <vt:lpstr>Standards of Practice </vt:lpstr>
      <vt:lpstr>Why do you think patients/parents refuse or delay vaccines?</vt:lpstr>
      <vt:lpstr>Reasons patient delay or refuse vaccinations</vt:lpstr>
      <vt:lpstr>Flu Excuses</vt:lpstr>
      <vt:lpstr>Some Explanations Behind the Excuses</vt:lpstr>
      <vt:lpstr>Predictors of Change</vt:lpstr>
      <vt:lpstr>Patient Centered Care</vt:lpstr>
      <vt:lpstr>Motivational Interviewing</vt:lpstr>
      <vt:lpstr>Do Not Argue</vt:lpstr>
      <vt:lpstr>If you were in charge, what would you suggest to increase vaccine rates where you work?</vt:lpstr>
      <vt:lpstr>Healthcare System Methods to Increase Rates</vt:lpstr>
      <vt:lpstr>PowerPoint Presentation</vt:lpstr>
      <vt:lpstr>Traits of an Advocate</vt:lpstr>
      <vt:lpstr>Persuasiveness</vt:lpstr>
      <vt:lpstr>Checklist available at immunize.org</vt:lpstr>
      <vt:lpstr>Governmental Methods to Increase Rates</vt:lpstr>
      <vt:lpstr>Business Methods to Increase Vaccination Rates</vt:lpstr>
      <vt:lpstr>Things pharmacist would like to tell patients</vt:lpstr>
      <vt:lpstr>Wrong Question For Patients</vt:lpstr>
      <vt:lpstr>You are in charge of an organization with many employees.  You have decided to make your business/ healthcare system become a leader in vaccinations. Your employees will do as little as possible toward your goal.  How are you going to deal with your providers to increase vaccination rates? </vt:lpstr>
      <vt:lpstr>PowerPoint Presentation</vt:lpstr>
      <vt:lpstr>Encouraging Providers</vt:lpstr>
      <vt:lpstr>Encouraging Providers</vt:lpstr>
      <vt:lpstr>PowerPoint Presentation</vt:lpstr>
      <vt:lpstr>Do or Do Not.  There is no try!  Lead by example </vt:lpstr>
      <vt:lpstr> Questions? Comments? Concerns? Complaints? Any Feedback!</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 Foster</dc:creator>
  <cp:lastModifiedBy>Karen Sharpnack</cp:lastModifiedBy>
  <cp:revision>53</cp:revision>
  <dcterms:created xsi:type="dcterms:W3CDTF">2017-04-06T15:50:58Z</dcterms:created>
  <dcterms:modified xsi:type="dcterms:W3CDTF">2017-09-19T19:50:38Z</dcterms:modified>
</cp:coreProperties>
</file>