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2" r:id="rId3"/>
    <p:sldId id="289" r:id="rId4"/>
    <p:sldId id="293" r:id="rId5"/>
    <p:sldId id="294" r:id="rId6"/>
    <p:sldId id="295" r:id="rId7"/>
    <p:sldId id="298" r:id="rId8"/>
    <p:sldId id="291" r:id="rId9"/>
    <p:sldId id="290" r:id="rId10"/>
    <p:sldId id="297" r:id="rId11"/>
    <p:sldId id="299" r:id="rId12"/>
    <p:sldId id="273" r:id="rId13"/>
    <p:sldId id="278" r:id="rId14"/>
    <p:sldId id="263" r:id="rId15"/>
    <p:sldId id="287" r:id="rId16"/>
    <p:sldId id="284" r:id="rId17"/>
    <p:sldId id="285" r:id="rId18"/>
    <p:sldId id="286" r:id="rId19"/>
    <p:sldId id="300" r:id="rId20"/>
    <p:sldId id="301" r:id="rId21"/>
    <p:sldId id="296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278" autoAdjust="0"/>
  </p:normalViewPr>
  <p:slideViewPr>
    <p:cSldViewPr snapToGrid="0">
      <p:cViewPr varScale="1">
        <p:scale>
          <a:sx n="79" d="100"/>
          <a:sy n="79" d="100"/>
        </p:scale>
        <p:origin x="15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58" y="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9/20/2017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9/20/2017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Immunization Services Division,</a:t>
            </a:r>
            <a:r>
              <a:rPr lang="en-US" baseline="0" dirty="0"/>
              <a:t> CDC</a:t>
            </a:r>
          </a:p>
          <a:p>
            <a:r>
              <a:rPr lang="en-US" baseline="0" dirty="0"/>
              <a:t>Coverage remained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7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between</a:t>
            </a:r>
            <a:r>
              <a:rPr lang="en-US" baseline="0" dirty="0"/>
              <a:t> the two seasons</a:t>
            </a:r>
          </a:p>
          <a:p>
            <a:r>
              <a:rPr lang="en-US" baseline="0" dirty="0"/>
              <a:t>Coverage estimates were similar between the two seasons overall</a:t>
            </a:r>
          </a:p>
          <a:p>
            <a:r>
              <a:rPr lang="en-US" baseline="0" dirty="0"/>
              <a:t>By age: lower in 5-12 year olds: 2.3% lower, significantly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9/20/2017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lumMod val="75000"/>
              </a:schemeClr>
            </a:gs>
            <a:gs pos="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895" y="1036765"/>
            <a:ext cx="7401827" cy="2459241"/>
          </a:xfrm>
        </p:spPr>
        <p:txBody>
          <a:bodyPr>
            <a:normAutofit/>
          </a:bodyPr>
          <a:lstStyle/>
          <a:p>
            <a:r>
              <a:rPr lang="en-US" dirty="0"/>
              <a:t>Vaccination Rates in Idaho:</a:t>
            </a:r>
            <a:br>
              <a:rPr lang="en-US" dirty="0"/>
            </a:br>
            <a:r>
              <a:rPr lang="en-US" dirty="0"/>
              <a:t>Updates Fall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836" y="4775851"/>
            <a:ext cx="5143502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Christine Hahn, MD</a:t>
            </a:r>
          </a:p>
          <a:p>
            <a:r>
              <a:rPr lang="en-US" dirty="0"/>
              <a:t>Idaho Division of Public Health</a:t>
            </a:r>
          </a:p>
          <a:p>
            <a:r>
              <a:rPr lang="en-US" dirty="0"/>
              <a:t>IDHW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5" y="4775851"/>
            <a:ext cx="1895238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-1354"/>
            <a:ext cx="8749364" cy="1219200"/>
          </a:xfrm>
        </p:spPr>
        <p:txBody>
          <a:bodyPr>
            <a:noAutofit/>
          </a:bodyPr>
          <a:lstStyle/>
          <a:p>
            <a:r>
              <a:rPr lang="en-US" sz="2400" dirty="0"/>
              <a:t>Estimated vaccination coverage of ≥1 dose of HPV among female adolescents aged 13–17 years —NIS–Teen, U.S.,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12" y="1217846"/>
            <a:ext cx="6862813" cy="552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69" y="2190136"/>
            <a:ext cx="859611" cy="4938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910939" y="6314173"/>
            <a:ext cx="702644" cy="9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1893" y="5944841"/>
            <a:ext cx="21368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U.S.: 65.1%</a:t>
            </a:r>
          </a:p>
        </p:txBody>
      </p:sp>
    </p:spTree>
    <p:extLst>
      <p:ext uri="{BB962C8B-B14F-4D97-AF65-F5344CB8AC3E}">
        <p14:creationId xmlns:p14="http://schemas.microsoft.com/office/powerpoint/2010/main" val="35693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30" y="0"/>
            <a:ext cx="8980370" cy="1219200"/>
          </a:xfrm>
        </p:spPr>
        <p:txBody>
          <a:bodyPr>
            <a:noAutofit/>
          </a:bodyPr>
          <a:lstStyle/>
          <a:p>
            <a:r>
              <a:rPr lang="en-US" sz="2400" dirty="0"/>
              <a:t>FIGURE 3. Estimated vaccination coverage of ≥1 dose of HPV among male adolescents aged 13–17 years— NIS–Teen, U.S.,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61" y="1179262"/>
            <a:ext cx="6756936" cy="5613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168" y="2291433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54.7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36" y="6282402"/>
            <a:ext cx="786452" cy="164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886" y="5900286"/>
            <a:ext cx="17229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U.S.: 56.0%</a:t>
            </a:r>
          </a:p>
        </p:txBody>
      </p:sp>
    </p:spTree>
    <p:extLst>
      <p:ext uri="{BB962C8B-B14F-4D97-AF65-F5344CB8AC3E}">
        <p14:creationId xmlns:p14="http://schemas.microsoft.com/office/powerpoint/2010/main" val="14864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36"/>
            <a:ext cx="9144000" cy="661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0467" y="2454442"/>
            <a:ext cx="1039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59.8%</a:t>
            </a:r>
          </a:p>
        </p:txBody>
      </p:sp>
    </p:spTree>
    <p:extLst>
      <p:ext uri="{BB962C8B-B14F-4D97-AF65-F5344CB8AC3E}">
        <p14:creationId xmlns:p14="http://schemas.microsoft.com/office/powerpoint/2010/main" val="36269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9"/>
            <a:ext cx="9144000" cy="6532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6463" y="2310064"/>
            <a:ext cx="1068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54.7%</a:t>
            </a:r>
          </a:p>
        </p:txBody>
      </p:sp>
    </p:spTree>
    <p:extLst>
      <p:ext uri="{BB962C8B-B14F-4D97-AF65-F5344CB8AC3E}">
        <p14:creationId xmlns:p14="http://schemas.microsoft.com/office/powerpoint/2010/main" val="38617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9000">
              <a:schemeClr val="bg2">
                <a:lumMod val="50000"/>
              </a:schemeClr>
            </a:gs>
            <a:gs pos="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93" y="2040556"/>
            <a:ext cx="6436285" cy="2252311"/>
          </a:xfrm>
          <a:gradFill>
            <a:gsLst>
              <a:gs pos="71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Are there areas in the state where we are doing better than others?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93134"/>
            <a:ext cx="8441266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Idaho’s Immunization Reminder Information System (IRIS)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1498599"/>
            <a:ext cx="8703734" cy="46756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 Carrie Sprague in IIP de-identified IRIS data: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Counts of 1+HPV, 2+HPV, and 3+HPV vaccine doses administered from 2014 - 2016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Included 13, 14, 15, 16, and 17 year 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Chris Johnson in IHA used SAS software to read the data files and generate counts of HPV 1+, 2+ and 3+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Assigned each vaccination event to a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Linked county-level counts to population denominator estimates from the National Center for Health Statistics to generate estimates of HPV vaccination coverage by county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Berlin Sans FB" panose="020E0602020502020306" pitchFamily="34" charset="0"/>
              </a:rPr>
              <a:t>Joe Pollard in the DPH mapped the findings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56" y="5324163"/>
            <a:ext cx="1518209" cy="14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35910"/>
            <a:ext cx="8416365" cy="65035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90734" y="4758265"/>
            <a:ext cx="550333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25134" y="4741333"/>
            <a:ext cx="550333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19200" y="2074333"/>
            <a:ext cx="575733" cy="5926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10201" y="2074332"/>
            <a:ext cx="575733" cy="5926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15667" y="5676899"/>
            <a:ext cx="762000" cy="27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7815" y="2074332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Kootenai/Benewah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859" y="4523874"/>
            <a:ext cx="12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Jerome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363" y="6088558"/>
            <a:ext cx="801637" cy="7694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48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259773"/>
            <a:ext cx="8188262" cy="63272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65331" y="3831167"/>
            <a:ext cx="1722968" cy="1121833"/>
            <a:chOff x="6265331" y="3831167"/>
            <a:chExt cx="1722968" cy="1121833"/>
          </a:xfrm>
        </p:grpSpPr>
        <p:sp>
          <p:nvSpPr>
            <p:cNvPr id="2" name="5-Point Star 1"/>
            <p:cNvSpPr/>
            <p:nvPr/>
          </p:nvSpPr>
          <p:spPr>
            <a:xfrm>
              <a:off x="6887634" y="4673600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265331" y="4368272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472765" y="4411134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134161" y="4411134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688666" y="3831167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035800" y="4775200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7776632" y="4038600"/>
              <a:ext cx="211667" cy="177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872" y="6065451"/>
            <a:ext cx="82912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25966"/>
            <a:ext cx="8255996" cy="63796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72200" y="4174067"/>
            <a:ext cx="397933" cy="397933"/>
          </a:xfrm>
          <a:prstGeom prst="ellipse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257" y="3660162"/>
            <a:ext cx="107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Payette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872" y="6065451"/>
            <a:ext cx="82912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67" y="781050"/>
            <a:ext cx="4003638" cy="6076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909" y="304800"/>
            <a:ext cx="8183166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MenACWY-- ≥1 dose vaccination by county, Idaho-- 2016</a:t>
            </a:r>
          </a:p>
        </p:txBody>
      </p:sp>
    </p:spTree>
    <p:extLst>
      <p:ext uri="{BB962C8B-B14F-4D97-AF65-F5344CB8AC3E}">
        <p14:creationId xmlns:p14="http://schemas.microsoft.com/office/powerpoint/2010/main" val="20081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23" y="459607"/>
            <a:ext cx="8210337" cy="7154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new vaccination rate data is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7" y="1415717"/>
            <a:ext cx="8880843" cy="42291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2016-2017 influenza vaccine coverage estimates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(released at June 21, 2017 ACIP meeting)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state teen vaccination rates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(released in MMWR on August 25, 2017)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Meningococcal ACWY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County-level data from the Idaho Immunization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HPV coverage (presented in Feb 2017)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birth dose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 meningococcal vaccine coverage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38" y="5130264"/>
            <a:ext cx="1710961" cy="17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59" y="2266950"/>
            <a:ext cx="7543802" cy="1219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87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90" y="417095"/>
            <a:ext cx="4247619" cy="64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7084" y="2686069"/>
            <a:ext cx="22429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Statewide: 76.0%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7049"/>
            <a:ext cx="9144000" cy="3400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IRIS: rates of Hepatitis B birth dose immunization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69" y="5721075"/>
            <a:ext cx="1182631" cy="11369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37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108" y="226873"/>
            <a:ext cx="7543800" cy="12192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Influenza: how were national vaccination rates last season?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2125" y="1910769"/>
            <a:ext cx="7746023" cy="42291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that rates would drop due to lack of FluMist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88" y="5017703"/>
            <a:ext cx="2344296" cy="1296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136" y="6488668"/>
            <a:ext cx="44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Eastern Idaho Public Health </a:t>
            </a:r>
          </a:p>
        </p:txBody>
      </p:sp>
    </p:spTree>
    <p:extLst>
      <p:ext uri="{BB962C8B-B14F-4D97-AF65-F5344CB8AC3E}">
        <p14:creationId xmlns:p14="http://schemas.microsoft.com/office/powerpoint/2010/main" val="23153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957"/>
            <a:ext cx="9144000" cy="575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0015"/>
            <a:ext cx="446265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0165"/>
            <a:ext cx="9144000" cy="530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829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Grohskopf, ACIP Presentation, June 21, 2017</a:t>
            </a:r>
          </a:p>
        </p:txBody>
      </p:sp>
      <p:sp>
        <p:nvSpPr>
          <p:cNvPr id="4" name="Oval 3"/>
          <p:cNvSpPr/>
          <p:nvPr/>
        </p:nvSpPr>
        <p:spPr>
          <a:xfrm>
            <a:off x="3811604" y="4263992"/>
            <a:ext cx="5197642" cy="462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44354"/>
          </a:xfrm>
        </p:spPr>
        <p:txBody>
          <a:bodyPr/>
          <a:lstStyle/>
          <a:p>
            <a:pPr algn="ctr"/>
            <a:r>
              <a:rPr lang="en-US" dirty="0"/>
              <a:t>Idaho Teen Immunization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2016 Teen National Immunization Survey results released August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6" y="2810577"/>
            <a:ext cx="7114547" cy="31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" y="304800"/>
            <a:ext cx="9066998" cy="1219200"/>
          </a:xfrm>
        </p:spPr>
        <p:txBody>
          <a:bodyPr>
            <a:noAutofit/>
          </a:bodyPr>
          <a:lstStyle/>
          <a:p>
            <a:r>
              <a:rPr lang="en-US" sz="2400" dirty="0"/>
              <a:t>Estimated vaccination coverage with selected vaccines and doses among adolescents aged 13–17 years, by survey year — National Immunization Survey–Teen</a:t>
            </a:r>
            <a:br>
              <a:rPr lang="en-US" sz="2400" dirty="0"/>
            </a:br>
            <a:r>
              <a:rPr lang="en-US" sz="2400" dirty="0"/>
              <a:t> U.S., 2006–2016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7" y="1524000"/>
            <a:ext cx="7889861" cy="5140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5090" y="2000038"/>
            <a:ext cx="12753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Tdap 88.0%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1026" y="2406064"/>
            <a:ext cx="14149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≥1MenACWY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2458" y="3008373"/>
            <a:ext cx="136678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≥1 HPV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456" y="3528433"/>
            <a:ext cx="136678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≥1 HPV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2456" y="4284428"/>
            <a:ext cx="14409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≥2MenACWY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2455" y="3926091"/>
            <a:ext cx="136678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≥3 HPV (F)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5090" y="4718274"/>
            <a:ext cx="136678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≥3 HPV (M)</a:t>
            </a:r>
          </a:p>
        </p:txBody>
      </p:sp>
    </p:spTree>
    <p:extLst>
      <p:ext uri="{BB962C8B-B14F-4D97-AF65-F5344CB8AC3E}">
        <p14:creationId xmlns:p14="http://schemas.microsoft.com/office/powerpoint/2010/main" val="21719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348047"/>
            <a:ext cx="8466667" cy="61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9086" y="1347537"/>
            <a:ext cx="9625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87.5%</a:t>
            </a:r>
          </a:p>
        </p:txBody>
      </p:sp>
    </p:spTree>
    <p:extLst>
      <p:ext uri="{BB962C8B-B14F-4D97-AF65-F5344CB8AC3E}">
        <p14:creationId xmlns:p14="http://schemas.microsoft.com/office/powerpoint/2010/main" val="29104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343285"/>
            <a:ext cx="8514286" cy="61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961" y="1203158"/>
            <a:ext cx="103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86.5%</a:t>
            </a:r>
          </a:p>
        </p:txBody>
      </p:sp>
    </p:spTree>
    <p:extLst>
      <p:ext uri="{BB962C8B-B14F-4D97-AF65-F5344CB8AC3E}">
        <p14:creationId xmlns:p14="http://schemas.microsoft.com/office/powerpoint/2010/main" val="21926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HPV in Idaho Hah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HPV in Idaho Hahn</Template>
  <TotalTime>1324</TotalTime>
  <Words>462</Words>
  <Application>Microsoft Office PowerPoint</Application>
  <PresentationFormat>On-screen Show (4:3)</PresentationFormat>
  <Paragraphs>60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</vt:lpstr>
      <vt:lpstr>Segoe Print</vt:lpstr>
      <vt:lpstr>Wingdings</vt:lpstr>
      <vt:lpstr>HPV in Idaho Hahn</vt:lpstr>
      <vt:lpstr>Vaccination Rates in Idaho: Updates Fall 2017</vt:lpstr>
      <vt:lpstr>What new vaccination rate data is available?</vt:lpstr>
      <vt:lpstr>Influenza: how were national vaccination rates last season?</vt:lpstr>
      <vt:lpstr>PowerPoint Presentation</vt:lpstr>
      <vt:lpstr>PowerPoint Presentation</vt:lpstr>
      <vt:lpstr>Idaho Teen Immunization Rates</vt:lpstr>
      <vt:lpstr>Estimated vaccination coverage with selected vaccines and doses among adolescents aged 13–17 years, by survey year — National Immunization Survey–Teen  U.S., 2006–2016</vt:lpstr>
      <vt:lpstr>PowerPoint Presentation</vt:lpstr>
      <vt:lpstr>PowerPoint Presentation</vt:lpstr>
      <vt:lpstr>Estimated vaccination coverage of ≥1 dose of HPV among female adolescents aged 13–17 years —NIS–Teen, U.S., 2016</vt:lpstr>
      <vt:lpstr>FIGURE 3. Estimated vaccination coverage of ≥1 dose of HPV among male adolescents aged 13–17 years— NIS–Teen, U.S., 2016</vt:lpstr>
      <vt:lpstr>PowerPoint Presentation</vt:lpstr>
      <vt:lpstr>PowerPoint Presentation</vt:lpstr>
      <vt:lpstr>Are there areas in the state where we are doing better than others?</vt:lpstr>
      <vt:lpstr>Analysis of Idaho’s Immunization Reminder Information System (IRIS) </vt:lpstr>
      <vt:lpstr>PowerPoint Presentation</vt:lpstr>
      <vt:lpstr>PowerPoint Presentation</vt:lpstr>
      <vt:lpstr>PowerPoint Presentation</vt:lpstr>
      <vt:lpstr>MenACWY-- ≥1 dose vaccination by county, Idaho-- 2016</vt:lpstr>
      <vt:lpstr>Thank you!</vt:lpstr>
      <vt:lpstr>IRIS: rates of Hepatitis B birth dose immunization</vt:lpstr>
    </vt:vector>
  </TitlesOfParts>
  <Company>DHW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Vaccination Rates in Idaho</dc:title>
  <dc:creator>Hahn, Christine - CO 4th</dc:creator>
  <cp:lastModifiedBy>Karen Sharpnack</cp:lastModifiedBy>
  <cp:revision>51</cp:revision>
  <cp:lastPrinted>2017-09-20T16:56:46Z</cp:lastPrinted>
  <dcterms:created xsi:type="dcterms:W3CDTF">2017-01-27T21:09:03Z</dcterms:created>
  <dcterms:modified xsi:type="dcterms:W3CDTF">2017-09-20T17:04:40Z</dcterms:modified>
</cp:coreProperties>
</file>